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wdp" ContentType="image/vnd.ms-photo"/>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26"/>
  </p:notesMasterIdLst>
  <p:sldIdLst>
    <p:sldId id="314" r:id="rId2"/>
    <p:sldId id="280" r:id="rId3"/>
    <p:sldId id="297" r:id="rId4"/>
    <p:sldId id="315" r:id="rId5"/>
    <p:sldId id="316" r:id="rId6"/>
    <p:sldId id="328" r:id="rId7"/>
    <p:sldId id="309" r:id="rId8"/>
    <p:sldId id="317" r:id="rId9"/>
    <p:sldId id="318" r:id="rId10"/>
    <p:sldId id="319" r:id="rId11"/>
    <p:sldId id="320" r:id="rId12"/>
    <p:sldId id="275" r:id="rId13"/>
    <p:sldId id="311" r:id="rId14"/>
    <p:sldId id="327" r:id="rId15"/>
    <p:sldId id="321" r:id="rId16"/>
    <p:sldId id="322" r:id="rId17"/>
    <p:sldId id="323" r:id="rId18"/>
    <p:sldId id="324" r:id="rId19"/>
    <p:sldId id="325" r:id="rId20"/>
    <p:sldId id="256" r:id="rId21"/>
    <p:sldId id="296" r:id="rId22"/>
    <p:sldId id="273" r:id="rId23"/>
    <p:sldId id="298" r:id="rId24"/>
    <p:sldId id="310" r:id="rId25"/>
  </p:sldIdLst>
  <p:sldSz cx="9144000" cy="6858000" type="screen4x3"/>
  <p:notesSz cx="6858000" cy="9144000"/>
  <p:defaultTextStyle>
    <a:defPPr>
      <a:defRPr lang="de-DE"/>
    </a:defPPr>
    <a:lvl1pPr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AFB6C5"/>
    <a:srgbClr val="1A3D66"/>
    <a:srgbClr val="0038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04" autoAdjust="0"/>
    <p:restoredTop sz="99804" autoAdjust="0"/>
  </p:normalViewPr>
  <p:slideViewPr>
    <p:cSldViewPr>
      <p:cViewPr>
        <p:scale>
          <a:sx n="100" d="100"/>
          <a:sy n="100" d="100"/>
        </p:scale>
        <p:origin x="-1120" y="-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charset="0"/>
                <a:ea typeface="+mn-ea"/>
                <a:cs typeface="Arial" charset="0"/>
              </a:defRPr>
            </a:lvl1pPr>
          </a:lstStyle>
          <a:p>
            <a:pPr>
              <a:defRPr/>
            </a:pPr>
            <a:endParaRPr lang="de-DE"/>
          </a:p>
        </p:txBody>
      </p:sp>
      <p:sp>
        <p:nvSpPr>
          <p:cNvPr id="1536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Arial" charset="0"/>
              </a:defRPr>
            </a:lvl1pPr>
          </a:lstStyle>
          <a:p>
            <a:pPr>
              <a:defRPr/>
            </a:pPr>
            <a:endParaRPr lang="de-DE"/>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1536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charset="0"/>
                <a:ea typeface="+mn-ea"/>
                <a:cs typeface="Arial" charset="0"/>
              </a:defRPr>
            </a:lvl1pPr>
          </a:lstStyle>
          <a:p>
            <a:pPr>
              <a:defRPr/>
            </a:pPr>
            <a:endParaRPr lang="de-DE"/>
          </a:p>
        </p:txBody>
      </p:sp>
      <p:sp>
        <p:nvSpPr>
          <p:cNvPr id="1536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charset="0"/>
                <a:cs typeface="Arial" charset="0"/>
              </a:defRPr>
            </a:lvl1pPr>
          </a:lstStyle>
          <a:p>
            <a:pPr>
              <a:defRPr/>
            </a:pPr>
            <a:fld id="{6C50A7DE-C8DF-4568-812A-CFE7BA78B399}" type="slidenum">
              <a:rPr lang="de-DE"/>
              <a:pPr>
                <a:defRPr/>
              </a:pPr>
              <a:t>‹Nr.›</a:t>
            </a:fld>
            <a:endParaRPr lang="de-DE"/>
          </a:p>
        </p:txBody>
      </p:sp>
    </p:spTree>
    <p:extLst>
      <p:ext uri="{BB962C8B-B14F-4D97-AF65-F5344CB8AC3E}">
        <p14:creationId xmlns:p14="http://schemas.microsoft.com/office/powerpoint/2010/main" val="42802457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pitchFamily="-123" charset="-128"/>
      </a:defRPr>
    </a:lvl1pPr>
    <a:lvl2pPr marL="457200" algn="l" rtl="0"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5FD8C1-02F2-0E49-961C-741625B18372}" type="slidenum">
              <a:rPr lang="de-DE"/>
              <a:pPr/>
              <a:t>17</a:t>
            </a:fld>
            <a:endParaRPr lang="de-DE"/>
          </a:p>
        </p:txBody>
      </p:sp>
      <p:sp>
        <p:nvSpPr>
          <p:cNvPr id="15053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0531" name="Rectangle 1027"/>
          <p:cNvSpPr>
            <a:spLocks noGrp="1" noChangeArrowheads="1"/>
          </p:cNvSpPr>
          <p:nvPr>
            <p:ph type="body" idx="1"/>
          </p:nvPr>
        </p:nvSpPr>
        <p:spPr/>
        <p:txBody>
          <a:bodyPr/>
          <a:lstStyle/>
          <a:p>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4C201A-293B-DA4C-B5BC-3E7B7C3AC229}" type="slidenum">
              <a:rPr lang="de-DE"/>
              <a:pPr/>
              <a:t>18</a:t>
            </a:fld>
            <a:endParaRPr lang="de-DE"/>
          </a:p>
        </p:txBody>
      </p:sp>
      <p:sp>
        <p:nvSpPr>
          <p:cNvPr id="5325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32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p:spPr>
        <p:txBody>
          <a:bodyPr/>
          <a:lstStyle/>
          <a:p>
            <a:r>
              <a:rPr lang="de-DE" smtClean="0">
                <a:latin typeface="Arial" pitchFamily="-123" charset="0"/>
                <a:ea typeface="ＭＳ Ｐゴシック" pitchFamily="-123" charset="-128"/>
              </a:rPr>
              <a:t>Provenienz gut dokumentiert ab St. Petersburg. Manchmal Hinweise, woher von Asch Gegenstände bekommen hat.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a:ln/>
        </p:spPr>
      </p:sp>
      <p:sp>
        <p:nvSpPr>
          <p:cNvPr id="25602" name="Rectangle 3"/>
          <p:cNvSpPr>
            <a:spLocks noGrp="1" noChangeArrowheads="1"/>
          </p:cNvSpPr>
          <p:nvPr>
            <p:ph type="body" idx="1"/>
          </p:nvPr>
        </p:nvSpPr>
        <p:spPr>
          <a:noFill/>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ln/>
        </p:spPr>
      </p:sp>
      <p:sp>
        <p:nvSpPr>
          <p:cNvPr id="27650" name="Rectangle 3"/>
          <p:cNvSpPr>
            <a:spLocks noGrp="1" noChangeArrowheads="1"/>
          </p:cNvSpPr>
          <p:nvPr>
            <p:ph type="body" idx="1"/>
          </p:nvPr>
        </p:nvSpPr>
        <p:spPr>
          <a:noFill/>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p:cNvSpPr>
          <p:nvPr>
            <p:ph type="sldImg"/>
          </p:nvPr>
        </p:nvSpPr>
        <p:spPr>
          <a:solidFill>
            <a:srgbClr val="FFFFFF"/>
          </a:solidFill>
          <a:ln/>
        </p:spPr>
      </p:sp>
      <p:sp>
        <p:nvSpPr>
          <p:cNvPr id="21506"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C77636F-B4BA-644E-813A-5E92EDA47626}" type="slidenum">
              <a:rPr lang="de-DE" sz="1200"/>
              <a:pPr/>
              <a:t>5</a:t>
            </a:fld>
            <a:endParaRPr lang="de-DE" sz="1200"/>
          </a:p>
        </p:txBody>
      </p:sp>
      <p:sp>
        <p:nvSpPr>
          <p:cNvPr id="143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5" name="Rectangle 3"/>
          <p:cNvSpPr>
            <a:spLocks noGrp="1" noChangeArrowheads="1"/>
          </p:cNvSpPr>
          <p:nvPr>
            <p:ph type="body" idx="1"/>
          </p:nvPr>
        </p:nvSpPr>
        <p:spPr>
          <a:noFill/>
        </p:spPr>
        <p:txBody>
          <a:bodyPr/>
          <a:lstStyle/>
          <a:p>
            <a:pPr eaLnBrk="1" hangingPunct="1"/>
            <a:r>
              <a:rPr lang="de-DE"/>
              <a:t>Asch 277 - Karte Kenicin Levaschow</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a:ln/>
        </p:spPr>
      </p:sp>
      <p:sp>
        <p:nvSpPr>
          <p:cNvPr id="49154" name="Rectangle 3"/>
          <p:cNvSpPr>
            <a:spLocks noGrp="1" noChangeArrowheads="1"/>
          </p:cNvSpPr>
          <p:nvPr>
            <p:ph type="body" idx="1"/>
          </p:nvPr>
        </p:nvSpPr>
        <p:spPr>
          <a:noFill/>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a:ln/>
        </p:spPr>
      </p:sp>
      <p:sp>
        <p:nvSpPr>
          <p:cNvPr id="51202" name="Rectangle 3"/>
          <p:cNvSpPr>
            <a:spLocks noGrp="1" noChangeArrowheads="1"/>
          </p:cNvSpPr>
          <p:nvPr>
            <p:ph type="body" idx="1"/>
          </p:nvPr>
        </p:nvSpPr>
        <p:spPr>
          <a:noFill/>
        </p:spPr>
        <p:txBody>
          <a:bodyPr/>
          <a:lstStyle/>
          <a:p>
            <a:r>
              <a:rPr lang="de-DE" dirty="0" smtClean="0">
                <a:latin typeface="Arial" pitchFamily="-123" charset="0"/>
                <a:ea typeface="ＭＳ Ｐゴシック" pitchFamily="-123" charset="-128"/>
              </a:rPr>
              <a:t>Gibt auch</a:t>
            </a:r>
            <a:r>
              <a:rPr lang="de-DE" baseline="0" dirty="0" smtClean="0">
                <a:latin typeface="Arial" pitchFamily="-123" charset="0"/>
                <a:ea typeface="ＭＳ Ｐゴシック" pitchFamily="-123" charset="-128"/>
              </a:rPr>
              <a:t> moderne Bearbeitung, siehe Asch-Band, S. 276.</a:t>
            </a:r>
            <a:endParaRPr lang="de-DE" dirty="0">
              <a:latin typeface="Arial" pitchFamily="-123" charset="0"/>
              <a:ea typeface="ＭＳ Ｐゴシック" pitchFamily="-123"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ln/>
        </p:spPr>
      </p:sp>
      <p:sp>
        <p:nvSpPr>
          <p:cNvPr id="45058" name="Rectangle 3"/>
          <p:cNvSpPr>
            <a:spLocks noGrp="1" noChangeArrowheads="1"/>
          </p:cNvSpPr>
          <p:nvPr>
            <p:ph type="body" idx="1"/>
          </p:nvPr>
        </p:nvSpPr>
        <p:spPr>
          <a:noFill/>
        </p:spPr>
        <p:txBody>
          <a:bodyPr/>
          <a:lstStyle/>
          <a:p>
            <a:endParaRPr lang="de-DE">
              <a:latin typeface="Arial" pitchFamily="-123" charset="0"/>
              <a:ea typeface="ＭＳ Ｐゴシック" pitchFamily="-123"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Problem </a:t>
            </a:r>
            <a:r>
              <a:rPr lang="de-DE" dirty="0" err="1" smtClean="0"/>
              <a:t>the</a:t>
            </a:r>
            <a:r>
              <a:rPr lang="de-DE" dirty="0" smtClean="0"/>
              <a:t> </a:t>
            </a:r>
            <a:r>
              <a:rPr lang="de-DE" dirty="0" err="1" smtClean="0"/>
              <a:t>costume</a:t>
            </a:r>
            <a:r>
              <a:rPr lang="de-DE" dirty="0" smtClean="0"/>
              <a:t> </a:t>
            </a:r>
            <a:r>
              <a:rPr lang="de-DE" dirty="0" err="1" smtClean="0"/>
              <a:t>is</a:t>
            </a:r>
            <a:r>
              <a:rPr lang="de-DE" dirty="0" smtClean="0"/>
              <a:t> </a:t>
            </a:r>
            <a:r>
              <a:rPr lang="de-DE" dirty="0" err="1" smtClean="0"/>
              <a:t>unique</a:t>
            </a:r>
            <a:r>
              <a:rPr lang="de-DE" dirty="0" smtClean="0"/>
              <a:t> in </a:t>
            </a:r>
            <a:r>
              <a:rPr lang="de-DE" dirty="0" err="1" smtClean="0"/>
              <a:t>this</a:t>
            </a:r>
            <a:r>
              <a:rPr lang="de-DE" dirty="0" smtClean="0"/>
              <a:t> </a:t>
            </a:r>
            <a:r>
              <a:rPr lang="de-DE" dirty="0" err="1" smtClean="0"/>
              <a:t>early</a:t>
            </a:r>
            <a:r>
              <a:rPr lang="de-DE" dirty="0" smtClean="0"/>
              <a:t> </a:t>
            </a:r>
            <a:r>
              <a:rPr lang="de-DE" dirty="0" err="1" smtClean="0"/>
              <a:t>times</a:t>
            </a:r>
            <a:endParaRPr lang="de-DE" dirty="0"/>
          </a:p>
        </p:txBody>
      </p:sp>
      <p:sp>
        <p:nvSpPr>
          <p:cNvPr id="4" name="Foliennummernplatzhalter 3"/>
          <p:cNvSpPr>
            <a:spLocks noGrp="1"/>
          </p:cNvSpPr>
          <p:nvPr>
            <p:ph type="sldNum" sz="quarter" idx="10"/>
          </p:nvPr>
        </p:nvSpPr>
        <p:spPr/>
        <p:txBody>
          <a:bodyPr/>
          <a:lstStyle/>
          <a:p>
            <a:fld id="{7F67AA68-17CC-294F-818A-4CBAFBF45716}" type="slidenum">
              <a:rPr lang="de-DE" smtClean="0"/>
              <a:t>14</a:t>
            </a:fld>
            <a:endParaRPr lang="de-DE"/>
          </a:p>
        </p:txBody>
      </p:sp>
    </p:spTree>
    <p:extLst>
      <p:ext uri="{BB962C8B-B14F-4D97-AF65-F5344CB8AC3E}">
        <p14:creationId xmlns:p14="http://schemas.microsoft.com/office/powerpoint/2010/main" val="396916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Asch writes in his note that the mirror is the shaman’s diploma. This fetches better to the </a:t>
            </a:r>
            <a:r>
              <a:rPr lang="en-US" sz="1200" kern="1200" dirty="0" err="1" smtClean="0">
                <a:solidFill>
                  <a:schemeClr val="tx1"/>
                </a:solidFill>
                <a:effectLst/>
                <a:latin typeface="+mn-lt"/>
                <a:ea typeface="+mn-ea"/>
                <a:cs typeface="+mn-cs"/>
              </a:rPr>
              <a:t>Buryat</a:t>
            </a:r>
            <a:r>
              <a:rPr lang="en-US" sz="1200" kern="1200" dirty="0" smtClean="0">
                <a:solidFill>
                  <a:schemeClr val="tx1"/>
                </a:solidFill>
                <a:effectLst/>
                <a:latin typeface="+mn-lt"/>
                <a:ea typeface="+mn-ea"/>
                <a:cs typeface="+mn-cs"/>
              </a:rPr>
              <a:t>, because during the initiation process a </a:t>
            </a:r>
            <a:r>
              <a:rPr lang="en-US" sz="1200" kern="1200" dirty="0" err="1" smtClean="0">
                <a:solidFill>
                  <a:schemeClr val="tx1"/>
                </a:solidFill>
                <a:effectLst/>
                <a:latin typeface="+mn-lt"/>
                <a:ea typeface="+mn-ea"/>
                <a:cs typeface="+mn-cs"/>
              </a:rPr>
              <a:t>buryat</a:t>
            </a:r>
            <a:r>
              <a:rPr lang="en-US" sz="1200" kern="1200" dirty="0" smtClean="0">
                <a:solidFill>
                  <a:schemeClr val="tx1"/>
                </a:solidFill>
                <a:effectLst/>
                <a:latin typeface="+mn-lt"/>
                <a:ea typeface="+mn-ea"/>
                <a:cs typeface="+mn-cs"/>
              </a:rPr>
              <a:t> shaman got his toil (mirror). The </a:t>
            </a:r>
            <a:r>
              <a:rPr lang="en-US" sz="1200" kern="1200" dirty="0" err="1" smtClean="0">
                <a:solidFill>
                  <a:schemeClr val="tx1"/>
                </a:solidFill>
                <a:effectLst/>
                <a:latin typeface="+mn-lt"/>
                <a:ea typeface="+mn-ea"/>
                <a:cs typeface="+mn-cs"/>
              </a:rPr>
              <a:t>Buryats</a:t>
            </a:r>
            <a:r>
              <a:rPr lang="en-US" sz="1200" kern="1200" dirty="0" smtClean="0">
                <a:solidFill>
                  <a:schemeClr val="tx1"/>
                </a:solidFill>
                <a:effectLst/>
                <a:latin typeface="+mn-lt"/>
                <a:ea typeface="+mn-ea"/>
                <a:cs typeface="+mn-cs"/>
              </a:rPr>
              <a:t> thought that the mirror was made by the upper world’s smith and then flew down to earth as a gift from the spirits. These mirrors were made in china or were locally produced. The Yakut and </a:t>
            </a:r>
            <a:r>
              <a:rPr lang="en-US" sz="1200" kern="1200" dirty="0" err="1" smtClean="0">
                <a:solidFill>
                  <a:schemeClr val="tx1"/>
                </a:solidFill>
                <a:effectLst/>
                <a:latin typeface="+mn-lt"/>
                <a:ea typeface="+mn-ea"/>
                <a:cs typeface="+mn-cs"/>
              </a:rPr>
              <a:t>Evenk</a:t>
            </a:r>
            <a:r>
              <a:rPr lang="en-US" sz="1200" kern="1200" dirty="0" smtClean="0">
                <a:solidFill>
                  <a:schemeClr val="tx1"/>
                </a:solidFill>
                <a:effectLst/>
                <a:latin typeface="+mn-lt"/>
                <a:ea typeface="+mn-ea"/>
                <a:cs typeface="+mn-cs"/>
              </a:rPr>
              <a:t> did have blacksmiths before contact with Russians. – Asch writes that one of the plates is from China, which is possible. </a:t>
            </a:r>
            <a:endParaRPr lang="de-DE" sz="1200" kern="1200" dirty="0" smtClean="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7F67AA68-17CC-294F-818A-4CBAFBF45716}" type="slidenum">
              <a:rPr lang="de-DE" smtClean="0"/>
              <a:t>15</a:t>
            </a:fld>
            <a:endParaRPr lang="de-DE"/>
          </a:p>
        </p:txBody>
      </p:sp>
    </p:spTree>
    <p:extLst>
      <p:ext uri="{BB962C8B-B14F-4D97-AF65-F5344CB8AC3E}">
        <p14:creationId xmlns:p14="http://schemas.microsoft.com/office/powerpoint/2010/main" val="1639791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smtClean="0">
                <a:solidFill>
                  <a:schemeClr val="tx1"/>
                </a:solidFill>
                <a:effectLst/>
                <a:latin typeface="+mn-lt"/>
                <a:ea typeface="+mn-ea"/>
                <a:cs typeface="+mn-cs"/>
              </a:rPr>
              <a:t>The mirror depicted the sun and its function was like an amulet. It was like a shield and protected the shaman during the </a:t>
            </a:r>
            <a:r>
              <a:rPr lang="en-US" sz="1200" kern="1200" dirty="0" err="1" smtClean="0">
                <a:solidFill>
                  <a:schemeClr val="tx1"/>
                </a:solidFill>
                <a:effectLst/>
                <a:latin typeface="+mn-lt"/>
                <a:ea typeface="+mn-ea"/>
                <a:cs typeface="+mn-cs"/>
              </a:rPr>
              <a:t>kamlanie</a:t>
            </a:r>
            <a:r>
              <a:rPr lang="en-US" sz="1200" kern="1200" dirty="0" smtClean="0">
                <a:solidFill>
                  <a:schemeClr val="tx1"/>
                </a:solidFill>
                <a:effectLst/>
                <a:latin typeface="+mn-lt"/>
                <a:ea typeface="+mn-ea"/>
                <a:cs typeface="+mn-cs"/>
              </a:rPr>
              <a:t> (séance) against malevolent spirits. The mirrors helped the shaman to get access to the upper or underworld. They reflected events of past, presence and future and were used by the shaman to divine. This somehow fits to what von Asch writes in his note.</a:t>
            </a:r>
          </a:p>
          <a:p>
            <a:r>
              <a:rPr lang="en-US" sz="1200" kern="1200" dirty="0" smtClean="0">
                <a:solidFill>
                  <a:schemeClr val="tx1"/>
                </a:solidFill>
                <a:effectLst/>
                <a:latin typeface="+mn-lt"/>
                <a:ea typeface="+mn-ea"/>
                <a:cs typeface="+mn-cs"/>
              </a:rPr>
              <a:t>(But the literature I refer to was written later. Müller is a highly important source)</a:t>
            </a:r>
            <a:endParaRPr lang="de-DE" sz="1200" kern="1200" dirty="0" smtClean="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7F67AA68-17CC-294F-818A-4CBAFBF45716}" type="slidenum">
              <a:rPr lang="de-DE" smtClean="0"/>
              <a:t>16</a:t>
            </a:fld>
            <a:endParaRPr lang="de-DE"/>
          </a:p>
        </p:txBody>
      </p:sp>
    </p:spTree>
    <p:extLst>
      <p:ext uri="{BB962C8B-B14F-4D97-AF65-F5344CB8AC3E}">
        <p14:creationId xmlns:p14="http://schemas.microsoft.com/office/powerpoint/2010/main" val="122946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Bild 8"/>
          <p:cNvPicPr>
            <a:picLocks noChangeAspect="1"/>
          </p:cNvPicPr>
          <p:nvPr/>
        </p:nvPicPr>
        <p:blipFill>
          <a:blip r:embed="rId2"/>
          <a:srcRect/>
          <a:stretch>
            <a:fillRect/>
          </a:stretch>
        </p:blipFill>
        <p:spPr bwMode="auto">
          <a:xfrm>
            <a:off x="0" y="6350000"/>
            <a:ext cx="9144000" cy="508000"/>
          </a:xfrm>
          <a:prstGeom prst="rect">
            <a:avLst/>
          </a:prstGeom>
          <a:noFill/>
          <a:ln w="9525">
            <a:noFill/>
            <a:miter lim="800000"/>
            <a:headEnd/>
            <a:tailEnd/>
          </a:ln>
        </p:spPr>
      </p:pic>
      <p:pic>
        <p:nvPicPr>
          <p:cNvPr id="5" name="Picture 18" descr="unilogo_gro_weiss"/>
          <p:cNvPicPr>
            <a:picLocks noChangeAspect="1" noChangeArrowheads="1"/>
          </p:cNvPicPr>
          <p:nvPr/>
        </p:nvPicPr>
        <p:blipFill>
          <a:blip r:embed="rId3"/>
          <a:srcRect/>
          <a:stretch>
            <a:fillRect/>
          </a:stretch>
        </p:blipFill>
        <p:spPr bwMode="auto">
          <a:xfrm>
            <a:off x="2498725" y="6408738"/>
            <a:ext cx="2133600" cy="411162"/>
          </a:xfrm>
          <a:prstGeom prst="rect">
            <a:avLst/>
          </a:prstGeom>
          <a:noFill/>
          <a:ln w="9525">
            <a:noFill/>
            <a:miter lim="800000"/>
            <a:headEnd/>
            <a:tailEnd/>
          </a:ln>
        </p:spPr>
      </p:pic>
      <p:pic>
        <p:nvPicPr>
          <p:cNvPr id="6" name="Picture 17" descr="SUB-links"/>
          <p:cNvPicPr>
            <a:picLocks noChangeAspect="1" noChangeArrowheads="1"/>
          </p:cNvPicPr>
          <p:nvPr/>
        </p:nvPicPr>
        <p:blipFill>
          <a:blip r:embed="rId4"/>
          <a:srcRect/>
          <a:stretch>
            <a:fillRect/>
          </a:stretch>
        </p:blipFill>
        <p:spPr bwMode="auto">
          <a:xfrm>
            <a:off x="1235075" y="1268413"/>
            <a:ext cx="4800600" cy="401637"/>
          </a:xfrm>
          <a:prstGeom prst="rect">
            <a:avLst/>
          </a:prstGeom>
          <a:noFill/>
          <a:ln w="9525">
            <a:noFill/>
            <a:miter lim="800000"/>
            <a:headEnd/>
            <a:tailEnd/>
          </a:ln>
        </p:spPr>
      </p:pic>
      <p:pic>
        <p:nvPicPr>
          <p:cNvPr id="7" name="Picture 9" descr="W:\Projekte\Asch\LogoAsch\asch-logo_final_ohne kreis_bg transparent_20150219.png"/>
          <p:cNvPicPr>
            <a:picLocks noChangeAspect="1" noChangeArrowheads="1"/>
          </p:cNvPicPr>
          <p:nvPr userDrawn="1"/>
        </p:nvPicPr>
        <p:blipFill>
          <a:blip r:embed="rId5"/>
          <a:srcRect/>
          <a:stretch>
            <a:fillRect/>
          </a:stretch>
        </p:blipFill>
        <p:spPr bwMode="auto">
          <a:xfrm>
            <a:off x="971550" y="2273300"/>
            <a:ext cx="1439863" cy="1439863"/>
          </a:xfrm>
          <a:prstGeom prst="rect">
            <a:avLst/>
          </a:prstGeom>
          <a:noFill/>
          <a:ln w="9525">
            <a:noFill/>
            <a:miter lim="800000"/>
            <a:headEnd/>
            <a:tailEnd/>
          </a:ln>
        </p:spPr>
      </p:pic>
      <p:sp>
        <p:nvSpPr>
          <p:cNvPr id="5122" name="Rectangle 2"/>
          <p:cNvSpPr>
            <a:spLocks noGrp="1" noChangeArrowheads="1"/>
          </p:cNvSpPr>
          <p:nvPr>
            <p:ph type="ctrTitle"/>
          </p:nvPr>
        </p:nvSpPr>
        <p:spPr>
          <a:xfrm>
            <a:off x="2462213" y="2349500"/>
            <a:ext cx="6357937" cy="503238"/>
          </a:xfrm>
        </p:spPr>
        <p:txBody>
          <a:bodyPr/>
          <a:lstStyle>
            <a:lvl1pPr>
              <a:defRPr/>
            </a:lvl1pPr>
          </a:lstStyle>
          <a:p>
            <a:pPr lvl="0"/>
            <a:r>
              <a:rPr lang="de-DE" noProof="0" smtClean="0"/>
              <a:t>Titelmasterformat durch Klicken bearbeiten</a:t>
            </a:r>
          </a:p>
        </p:txBody>
      </p:sp>
      <p:sp>
        <p:nvSpPr>
          <p:cNvPr id="5123" name="Rectangle 3"/>
          <p:cNvSpPr>
            <a:spLocks noGrp="1" noChangeArrowheads="1"/>
          </p:cNvSpPr>
          <p:nvPr>
            <p:ph type="subTitle" idx="1"/>
          </p:nvPr>
        </p:nvSpPr>
        <p:spPr>
          <a:xfrm>
            <a:off x="2451100" y="2924175"/>
            <a:ext cx="6400800" cy="865188"/>
          </a:xfrm>
        </p:spPr>
        <p:txBody>
          <a:bodyPr/>
          <a:lstStyle>
            <a:lvl1pPr marL="0" indent="0">
              <a:buFontTx/>
              <a:buNone/>
              <a:defRPr sz="1000"/>
            </a:lvl1pPr>
          </a:lstStyle>
          <a:p>
            <a:pPr lvl="0"/>
            <a:r>
              <a:rPr lang="de-DE" noProof="0" smtClean="0"/>
              <a:t>Formatvorlage des Untertitelmasters durch Klicken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38925" y="765175"/>
            <a:ext cx="2058988" cy="5389563"/>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765175"/>
            <a:ext cx="6029325" cy="5389563"/>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765175"/>
            <a:ext cx="8229600" cy="579438"/>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68313" y="1628775"/>
            <a:ext cx="4038600" cy="4525963"/>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4659313" y="1628775"/>
            <a:ext cx="4038600" cy="21859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4659313" y="3967163"/>
            <a:ext cx="4038600" cy="218757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el, Tex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765175"/>
            <a:ext cx="8229600" cy="579438"/>
          </a:xfrm>
        </p:spPr>
        <p:txBody>
          <a:bodyPr/>
          <a:lstStyle/>
          <a:p>
            <a:r>
              <a:rPr lang="de-DE" smtClean="0"/>
              <a:t>Titelmasterformat durch Klicken bearbeiten</a:t>
            </a:r>
            <a:endParaRPr lang="de-DE"/>
          </a:p>
        </p:txBody>
      </p:sp>
      <p:sp>
        <p:nvSpPr>
          <p:cNvPr id="3" name="Textplatzhalter 2"/>
          <p:cNvSpPr>
            <a:spLocks noGrp="1"/>
          </p:cNvSpPr>
          <p:nvPr>
            <p:ph type="body" sz="half" idx="1"/>
          </p:nvPr>
        </p:nvSpPr>
        <p:spPr>
          <a:xfrm>
            <a:off x="468313" y="1628775"/>
            <a:ext cx="4038600" cy="4525963"/>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4659313" y="1628775"/>
            <a:ext cx="4038600" cy="21859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4659313" y="3967163"/>
            <a:ext cx="4038600" cy="218757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p:txBody>
          <a:bodyPr/>
          <a:lstStyle>
            <a:lvl1pPr>
              <a:defRPr/>
            </a:lvl1pPr>
          </a:lstStyle>
          <a:p>
            <a:pPr>
              <a:defRPr/>
            </a:pPr>
            <a:r>
              <a:rPr lang="de-DE"/>
              <a:t>ASCH Workshop</a:t>
            </a:r>
          </a:p>
          <a:p>
            <a:pPr>
              <a:defRPr/>
            </a:pPr>
            <a:r>
              <a:rPr lang="de-DE"/>
              <a:t>24. Feb. 2015</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68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59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p:txBody>
          <a:bodyPr/>
          <a:lstStyle>
            <a:lvl1pPr>
              <a:defRPr>
                <a:ea typeface="ＭＳ Ｐゴシック" charset="0"/>
              </a:defRPr>
            </a:lvl1pPr>
          </a:lstStyle>
          <a:p>
            <a:pPr>
              <a:defRPr/>
            </a:pPr>
            <a:r>
              <a:rPr lang="de-DE"/>
              <a:t>[Anlass der Präsentation]</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6" Type="http://schemas.openxmlformats.org/officeDocument/2006/relationships/image" Target="../media/image2.png"/><Relationship Id="rId17" Type="http://schemas.openxmlformats.org/officeDocument/2006/relationships/image" Target="../media/image3.png"/><Relationship Id="rId18"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765175"/>
            <a:ext cx="8229600" cy="579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a:t>Mastertitelformat bearbeiten</a:t>
            </a:r>
          </a:p>
        </p:txBody>
      </p:sp>
      <p:sp>
        <p:nvSpPr>
          <p:cNvPr id="1027" name="Rectangle 3"/>
          <p:cNvSpPr>
            <a:spLocks noGrp="1" noChangeArrowheads="1"/>
          </p:cNvSpPr>
          <p:nvPr>
            <p:ph type="body" idx="1"/>
          </p:nvPr>
        </p:nvSpPr>
        <p:spPr bwMode="auto">
          <a:xfrm>
            <a:off x="468313" y="162877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028" name="Bild 8"/>
          <p:cNvPicPr>
            <a:picLocks noChangeAspect="1"/>
          </p:cNvPicPr>
          <p:nvPr/>
        </p:nvPicPr>
        <p:blipFill>
          <a:blip r:embed="rId15"/>
          <a:srcRect/>
          <a:stretch>
            <a:fillRect/>
          </a:stretch>
        </p:blipFill>
        <p:spPr bwMode="auto">
          <a:xfrm>
            <a:off x="0" y="6350000"/>
            <a:ext cx="9144000" cy="508000"/>
          </a:xfrm>
          <a:prstGeom prst="rect">
            <a:avLst/>
          </a:prstGeom>
          <a:noFill/>
          <a:ln w="9525">
            <a:noFill/>
            <a:miter lim="800000"/>
            <a:headEnd/>
            <a:tailEnd/>
          </a:ln>
        </p:spPr>
      </p:pic>
      <p:pic>
        <p:nvPicPr>
          <p:cNvPr id="1029" name="Picture 24" descr="SUB-rechts-weiss"/>
          <p:cNvPicPr>
            <a:picLocks noChangeAspect="1" noChangeArrowheads="1"/>
          </p:cNvPicPr>
          <p:nvPr/>
        </p:nvPicPr>
        <p:blipFill>
          <a:blip r:embed="rId16"/>
          <a:srcRect/>
          <a:stretch>
            <a:fillRect/>
          </a:stretch>
        </p:blipFill>
        <p:spPr bwMode="auto">
          <a:xfrm>
            <a:off x="6096000" y="6477000"/>
            <a:ext cx="2749550" cy="228600"/>
          </a:xfrm>
          <a:prstGeom prst="rect">
            <a:avLst/>
          </a:prstGeom>
          <a:noFill/>
          <a:ln w="9525">
            <a:noFill/>
            <a:miter lim="800000"/>
            <a:headEnd/>
            <a:tailEnd/>
          </a:ln>
        </p:spPr>
      </p:pic>
      <p:pic>
        <p:nvPicPr>
          <p:cNvPr id="1030" name="Picture 25" descr="unilogo_gro_weiss"/>
          <p:cNvPicPr>
            <a:picLocks noChangeAspect="1" noChangeArrowheads="1"/>
          </p:cNvPicPr>
          <p:nvPr/>
        </p:nvPicPr>
        <p:blipFill>
          <a:blip r:embed="rId17"/>
          <a:srcRect/>
          <a:stretch>
            <a:fillRect/>
          </a:stretch>
        </p:blipFill>
        <p:spPr bwMode="auto">
          <a:xfrm>
            <a:off x="179388" y="6419850"/>
            <a:ext cx="2133600" cy="412750"/>
          </a:xfrm>
          <a:prstGeom prst="rect">
            <a:avLst/>
          </a:prstGeom>
          <a:noFill/>
          <a:ln w="9525">
            <a:noFill/>
            <a:miter lim="800000"/>
            <a:headEnd/>
            <a:tailEnd/>
          </a:ln>
        </p:spPr>
      </p:pic>
      <p:sp>
        <p:nvSpPr>
          <p:cNvPr id="2" name="Rectangle 5"/>
          <p:cNvSpPr>
            <a:spLocks noGrp="1" noChangeArrowheads="1"/>
          </p:cNvSpPr>
          <p:nvPr>
            <p:ph type="ftr" sz="quarter" idx="3"/>
          </p:nvPr>
        </p:nvSpPr>
        <p:spPr bwMode="auto">
          <a:xfrm>
            <a:off x="2411413" y="6405563"/>
            <a:ext cx="3600450"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800">
                <a:solidFill>
                  <a:schemeClr val="bg1"/>
                </a:solidFill>
                <a:latin typeface="Arial" charset="0"/>
                <a:ea typeface="+mn-ea"/>
                <a:cs typeface="Arial" charset="0"/>
              </a:defRPr>
            </a:lvl1pPr>
          </a:lstStyle>
          <a:p>
            <a:pPr>
              <a:defRPr/>
            </a:pPr>
            <a:r>
              <a:rPr lang="de-DE"/>
              <a:t>ASCH Workshop</a:t>
            </a:r>
          </a:p>
          <a:p>
            <a:pPr>
              <a:defRPr/>
            </a:pPr>
            <a:r>
              <a:rPr lang="de-DE"/>
              <a:t>24.Feb. 2015</a:t>
            </a:r>
          </a:p>
          <a:p>
            <a:pPr>
              <a:defRPr/>
            </a:pPr>
            <a:endParaRPr lang="de-DE"/>
          </a:p>
        </p:txBody>
      </p:sp>
      <p:sp>
        <p:nvSpPr>
          <p:cNvPr id="4" name="Foliennummernplatzhalt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charset="0"/>
                <a:ea typeface="ＭＳ Ｐゴシック" charset="0"/>
                <a:cs typeface="Arial" charset="0"/>
              </a:defRPr>
            </a:lvl1pPr>
          </a:lstStyle>
          <a:p>
            <a:pPr>
              <a:defRPr/>
            </a:pPr>
            <a:fld id="{3A0E1C49-7E2A-492A-8E32-4ECDB218B292}" type="slidenum">
              <a:rPr lang="de-DE"/>
              <a:pPr>
                <a:defRPr/>
              </a:pPr>
              <a:t>‹Nr.›</a:t>
            </a:fld>
            <a:endParaRPr lang="de-DE"/>
          </a:p>
        </p:txBody>
      </p:sp>
      <p:pic>
        <p:nvPicPr>
          <p:cNvPr id="1033" name="Picture 13" descr="W:\Projekte\Asch\LogoAsch\asch-logo_final_ohne kreis_bg transparent_20150219.png"/>
          <p:cNvPicPr>
            <a:picLocks noChangeAspect="1" noChangeArrowheads="1"/>
          </p:cNvPicPr>
          <p:nvPr userDrawn="1"/>
        </p:nvPicPr>
        <p:blipFill>
          <a:blip r:embed="rId18"/>
          <a:srcRect/>
          <a:stretch>
            <a:fillRect/>
          </a:stretch>
        </p:blipFill>
        <p:spPr bwMode="auto">
          <a:xfrm>
            <a:off x="8124825" y="690563"/>
            <a:ext cx="720725" cy="720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sldNum="0" hdr="0" dt="0"/>
  <p:txStyles>
    <p:titleStyle>
      <a:lvl1pPr algn="l" rtl="0" eaLnBrk="0" fontAlgn="base" hangingPunct="0">
        <a:spcBef>
          <a:spcPct val="0"/>
        </a:spcBef>
        <a:spcAft>
          <a:spcPct val="0"/>
        </a:spcAft>
        <a:defRPr sz="2400">
          <a:solidFill>
            <a:srgbClr val="1A3D66"/>
          </a:solidFill>
          <a:latin typeface="+mj-lt"/>
          <a:ea typeface="ＭＳ Ｐゴシック" charset="0"/>
          <a:cs typeface="ＭＳ Ｐゴシック" pitchFamily="-123" charset="-128"/>
        </a:defRPr>
      </a:lvl1pPr>
      <a:lvl2pPr algn="l" rtl="0" eaLnBrk="0" fontAlgn="base" hangingPunct="0">
        <a:spcBef>
          <a:spcPct val="0"/>
        </a:spcBef>
        <a:spcAft>
          <a:spcPct val="0"/>
        </a:spcAft>
        <a:defRPr sz="2400">
          <a:solidFill>
            <a:srgbClr val="1A3D66"/>
          </a:solidFill>
          <a:latin typeface="Arial" charset="0"/>
          <a:ea typeface="ＭＳ Ｐゴシック" charset="0"/>
          <a:cs typeface="ＭＳ Ｐゴシック" pitchFamily="-123" charset="-128"/>
        </a:defRPr>
      </a:lvl2pPr>
      <a:lvl3pPr algn="l" rtl="0" eaLnBrk="0" fontAlgn="base" hangingPunct="0">
        <a:spcBef>
          <a:spcPct val="0"/>
        </a:spcBef>
        <a:spcAft>
          <a:spcPct val="0"/>
        </a:spcAft>
        <a:defRPr sz="2400">
          <a:solidFill>
            <a:srgbClr val="1A3D66"/>
          </a:solidFill>
          <a:latin typeface="Arial" charset="0"/>
          <a:ea typeface="ＭＳ Ｐゴシック" charset="0"/>
          <a:cs typeface="ＭＳ Ｐゴシック" pitchFamily="-123" charset="-128"/>
        </a:defRPr>
      </a:lvl3pPr>
      <a:lvl4pPr algn="l" rtl="0" eaLnBrk="0" fontAlgn="base" hangingPunct="0">
        <a:spcBef>
          <a:spcPct val="0"/>
        </a:spcBef>
        <a:spcAft>
          <a:spcPct val="0"/>
        </a:spcAft>
        <a:defRPr sz="2400">
          <a:solidFill>
            <a:srgbClr val="1A3D66"/>
          </a:solidFill>
          <a:latin typeface="Arial" charset="0"/>
          <a:ea typeface="ＭＳ Ｐゴシック" charset="0"/>
          <a:cs typeface="ＭＳ Ｐゴシック" pitchFamily="-123" charset="-128"/>
        </a:defRPr>
      </a:lvl4pPr>
      <a:lvl5pPr algn="l" rtl="0" eaLnBrk="0" fontAlgn="base" hangingPunct="0">
        <a:spcBef>
          <a:spcPct val="0"/>
        </a:spcBef>
        <a:spcAft>
          <a:spcPct val="0"/>
        </a:spcAft>
        <a:defRPr sz="2400">
          <a:solidFill>
            <a:srgbClr val="1A3D66"/>
          </a:solidFill>
          <a:latin typeface="Arial" charset="0"/>
          <a:ea typeface="ＭＳ Ｐゴシック" charset="0"/>
          <a:cs typeface="ＭＳ Ｐゴシック" pitchFamily="-123" charset="-128"/>
        </a:defRPr>
      </a:lvl5pPr>
      <a:lvl6pPr marL="457200" algn="l" rtl="0" eaLnBrk="1" fontAlgn="base" hangingPunct="1">
        <a:spcBef>
          <a:spcPct val="0"/>
        </a:spcBef>
        <a:spcAft>
          <a:spcPct val="0"/>
        </a:spcAft>
        <a:defRPr sz="2400">
          <a:solidFill>
            <a:srgbClr val="1A3D66"/>
          </a:solidFill>
          <a:latin typeface="Arial" charset="0"/>
          <a:cs typeface="Arial" charset="0"/>
        </a:defRPr>
      </a:lvl6pPr>
      <a:lvl7pPr marL="914400" algn="l" rtl="0" eaLnBrk="1" fontAlgn="base" hangingPunct="1">
        <a:spcBef>
          <a:spcPct val="0"/>
        </a:spcBef>
        <a:spcAft>
          <a:spcPct val="0"/>
        </a:spcAft>
        <a:defRPr sz="2400">
          <a:solidFill>
            <a:srgbClr val="1A3D66"/>
          </a:solidFill>
          <a:latin typeface="Arial" charset="0"/>
          <a:cs typeface="Arial" charset="0"/>
        </a:defRPr>
      </a:lvl7pPr>
      <a:lvl8pPr marL="1371600" algn="l" rtl="0" eaLnBrk="1" fontAlgn="base" hangingPunct="1">
        <a:spcBef>
          <a:spcPct val="0"/>
        </a:spcBef>
        <a:spcAft>
          <a:spcPct val="0"/>
        </a:spcAft>
        <a:defRPr sz="2400">
          <a:solidFill>
            <a:srgbClr val="1A3D66"/>
          </a:solidFill>
          <a:latin typeface="Arial" charset="0"/>
          <a:cs typeface="Arial" charset="0"/>
        </a:defRPr>
      </a:lvl8pPr>
      <a:lvl9pPr marL="1828800" algn="l" rtl="0" eaLnBrk="1" fontAlgn="base" hangingPunct="1">
        <a:spcBef>
          <a:spcPct val="0"/>
        </a:spcBef>
        <a:spcAft>
          <a:spcPct val="0"/>
        </a:spcAft>
        <a:defRPr sz="2400">
          <a:solidFill>
            <a:srgbClr val="1A3D66"/>
          </a:solidFill>
          <a:latin typeface="Arial" charset="0"/>
          <a:cs typeface="Arial" charset="0"/>
        </a:defRPr>
      </a:lvl9pPr>
    </p:titleStyle>
    <p:bodyStyle>
      <a:lvl1pPr marL="342900" indent="-342900" algn="l" rtl="0" eaLnBrk="0" fontAlgn="base" hangingPunct="0">
        <a:spcBef>
          <a:spcPct val="20000"/>
        </a:spcBef>
        <a:spcAft>
          <a:spcPct val="0"/>
        </a:spcAft>
        <a:buChar char="•"/>
        <a:defRPr>
          <a:solidFill>
            <a:srgbClr val="808080"/>
          </a:solidFill>
          <a:latin typeface="+mn-lt"/>
          <a:ea typeface="ＭＳ Ｐゴシック" charset="0"/>
          <a:cs typeface="ＭＳ Ｐゴシック" pitchFamily="-123" charset="-128"/>
        </a:defRPr>
      </a:lvl1pPr>
      <a:lvl2pPr marL="742950" indent="-285750" algn="l" rtl="0" eaLnBrk="0" fontAlgn="base" hangingPunct="0">
        <a:spcBef>
          <a:spcPct val="20000"/>
        </a:spcBef>
        <a:spcAft>
          <a:spcPct val="0"/>
        </a:spcAft>
        <a:buChar char="–"/>
        <a:defRPr sz="1600">
          <a:solidFill>
            <a:srgbClr val="808080"/>
          </a:solidFill>
          <a:latin typeface="+mn-lt"/>
          <a:ea typeface="Arial" charset="0"/>
          <a:cs typeface="+mn-cs"/>
        </a:defRPr>
      </a:lvl2pPr>
      <a:lvl3pPr marL="1143000" indent="-228600" algn="l" rtl="0" eaLnBrk="0" fontAlgn="base" hangingPunct="0">
        <a:spcBef>
          <a:spcPct val="20000"/>
        </a:spcBef>
        <a:spcAft>
          <a:spcPct val="0"/>
        </a:spcAft>
        <a:buChar char="•"/>
        <a:defRPr sz="1400">
          <a:solidFill>
            <a:srgbClr val="808080"/>
          </a:solidFill>
          <a:latin typeface="+mn-lt"/>
          <a:ea typeface="Arial" charset="0"/>
          <a:cs typeface="+mn-cs"/>
        </a:defRPr>
      </a:lvl3pPr>
      <a:lvl4pPr marL="1600200" indent="-228600" algn="l" rtl="0" eaLnBrk="0" fontAlgn="base" hangingPunct="0">
        <a:spcBef>
          <a:spcPct val="20000"/>
        </a:spcBef>
        <a:spcAft>
          <a:spcPct val="0"/>
        </a:spcAft>
        <a:buChar char="–"/>
        <a:defRPr sz="1200">
          <a:solidFill>
            <a:srgbClr val="808080"/>
          </a:solidFill>
          <a:latin typeface="+mn-lt"/>
          <a:ea typeface="Arial" charset="0"/>
          <a:cs typeface="+mn-cs"/>
        </a:defRPr>
      </a:lvl4pPr>
      <a:lvl5pPr marL="2057400" indent="-228600" algn="l" rtl="0" eaLnBrk="0" fontAlgn="base" hangingPunct="0">
        <a:spcBef>
          <a:spcPct val="20000"/>
        </a:spcBef>
        <a:spcAft>
          <a:spcPct val="0"/>
        </a:spcAft>
        <a:buChar char="»"/>
        <a:defRPr sz="1000">
          <a:solidFill>
            <a:srgbClr val="808080"/>
          </a:solidFill>
          <a:latin typeface="+mn-lt"/>
          <a:ea typeface="Arial" charset="0"/>
          <a:cs typeface="+mn-cs"/>
        </a:defRPr>
      </a:lvl5pPr>
      <a:lvl6pPr marL="2514600" indent="-228600" algn="l" rtl="0" eaLnBrk="1" fontAlgn="base" hangingPunct="1">
        <a:spcBef>
          <a:spcPct val="20000"/>
        </a:spcBef>
        <a:spcAft>
          <a:spcPct val="0"/>
        </a:spcAft>
        <a:buChar char="»"/>
        <a:defRPr sz="1000">
          <a:solidFill>
            <a:srgbClr val="808080"/>
          </a:solidFill>
          <a:latin typeface="+mn-lt"/>
          <a:cs typeface="+mn-cs"/>
        </a:defRPr>
      </a:lvl6pPr>
      <a:lvl7pPr marL="2971800" indent="-228600" algn="l" rtl="0" eaLnBrk="1" fontAlgn="base" hangingPunct="1">
        <a:spcBef>
          <a:spcPct val="20000"/>
        </a:spcBef>
        <a:spcAft>
          <a:spcPct val="0"/>
        </a:spcAft>
        <a:buChar char="»"/>
        <a:defRPr sz="1000">
          <a:solidFill>
            <a:srgbClr val="808080"/>
          </a:solidFill>
          <a:latin typeface="+mn-lt"/>
          <a:cs typeface="+mn-cs"/>
        </a:defRPr>
      </a:lvl7pPr>
      <a:lvl8pPr marL="3429000" indent="-228600" algn="l" rtl="0" eaLnBrk="1" fontAlgn="base" hangingPunct="1">
        <a:spcBef>
          <a:spcPct val="20000"/>
        </a:spcBef>
        <a:spcAft>
          <a:spcPct val="0"/>
        </a:spcAft>
        <a:buChar char="»"/>
        <a:defRPr sz="1000">
          <a:solidFill>
            <a:srgbClr val="808080"/>
          </a:solidFill>
          <a:latin typeface="+mn-lt"/>
          <a:cs typeface="+mn-cs"/>
        </a:defRPr>
      </a:lvl8pPr>
      <a:lvl9pPr marL="3886200" indent="-228600" algn="l" rtl="0" eaLnBrk="1" fontAlgn="base" hangingPunct="1">
        <a:spcBef>
          <a:spcPct val="20000"/>
        </a:spcBef>
        <a:spcAft>
          <a:spcPct val="0"/>
        </a:spcAft>
        <a:buChar char="»"/>
        <a:defRPr sz="1000">
          <a:solidFill>
            <a:srgbClr val="808080"/>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 Id="rId3"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9.t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0.t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1.t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24.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411760" y="1916832"/>
            <a:ext cx="6357937" cy="1871588"/>
          </a:xfrm>
        </p:spPr>
        <p:txBody>
          <a:bodyPr/>
          <a:lstStyle/>
          <a:p>
            <a:pPr algn="ctr"/>
            <a:r>
              <a:rPr lang="de-DE" b="1" dirty="0">
                <a:latin typeface="Apple Chancery"/>
                <a:cs typeface="Apple Chancery"/>
              </a:rPr>
              <a:t>„... dass die Wissenschaften dort immerfort wie bisher glänzen mögen!“ </a:t>
            </a:r>
            <a:endParaRPr lang="de-DE" dirty="0">
              <a:latin typeface="Apple Chancery"/>
              <a:cs typeface="Apple Chancery"/>
            </a:endParaRPr>
          </a:p>
        </p:txBody>
      </p:sp>
      <p:sp>
        <p:nvSpPr>
          <p:cNvPr id="3" name="Untertitel 2"/>
          <p:cNvSpPr>
            <a:spLocks noGrp="1"/>
          </p:cNvSpPr>
          <p:nvPr>
            <p:ph type="subTitle" idx="1"/>
          </p:nvPr>
        </p:nvSpPr>
        <p:spPr>
          <a:xfrm>
            <a:off x="2267744" y="3717032"/>
            <a:ext cx="6400800" cy="1080443"/>
          </a:xfrm>
        </p:spPr>
        <p:txBody>
          <a:bodyPr/>
          <a:lstStyle/>
          <a:p>
            <a:pPr algn="ctr"/>
            <a:r>
              <a:rPr lang="de-DE" sz="2000" dirty="0" smtClean="0">
                <a:solidFill>
                  <a:srgbClr val="003867"/>
                </a:solidFill>
              </a:rPr>
              <a:t>Zur Bedeutung der Vernetzung Georg Thomas von Aschs im russischen Reich für die Erweiterung des „</a:t>
            </a:r>
            <a:r>
              <a:rPr lang="de-DE" sz="2000" dirty="0" err="1" smtClean="0">
                <a:solidFill>
                  <a:srgbClr val="003867"/>
                </a:solidFill>
              </a:rPr>
              <a:t>Academischen</a:t>
            </a:r>
            <a:r>
              <a:rPr lang="de-DE" sz="2000" dirty="0" smtClean="0">
                <a:solidFill>
                  <a:srgbClr val="003867"/>
                </a:solidFill>
              </a:rPr>
              <a:t> Museums“ in Göttingen in der Zeit von 1771 bis 1807</a:t>
            </a:r>
            <a:endParaRPr lang="de-DE" sz="2000" dirty="0">
              <a:solidFill>
                <a:srgbClr val="003867"/>
              </a:solidFill>
            </a:endParaRPr>
          </a:p>
        </p:txBody>
      </p:sp>
      <p:sp>
        <p:nvSpPr>
          <p:cNvPr id="4" name="Textfeld 3"/>
          <p:cNvSpPr txBox="1"/>
          <p:nvPr/>
        </p:nvSpPr>
        <p:spPr>
          <a:xfrm>
            <a:off x="2267744" y="5373216"/>
            <a:ext cx="5760640" cy="1107996"/>
          </a:xfrm>
          <a:prstGeom prst="rect">
            <a:avLst/>
          </a:prstGeom>
          <a:noFill/>
        </p:spPr>
        <p:txBody>
          <a:bodyPr wrap="square" rtlCol="0">
            <a:spAutoFit/>
          </a:bodyPr>
          <a:lstStyle/>
          <a:p>
            <a:pPr algn="ctr" eaLnBrk="1" hangingPunct="1"/>
            <a:r>
              <a:rPr lang="de-DE" sz="1400" dirty="0"/>
              <a:t>Dr. Gudrun Bucher (SUB Göttingen, Institut für Ethnologie)</a:t>
            </a:r>
          </a:p>
          <a:p>
            <a:pPr algn="ctr" eaLnBrk="1" hangingPunct="1"/>
            <a:r>
              <a:rPr lang="de-DE" sz="1400" dirty="0" smtClean="0"/>
              <a:t>Die </a:t>
            </a:r>
            <a:r>
              <a:rPr lang="de-DE" sz="1400" dirty="0"/>
              <a:t>Ordnungen der Dinge – Halle (Saale)</a:t>
            </a:r>
          </a:p>
          <a:p>
            <a:pPr algn="ctr" eaLnBrk="1" hangingPunct="1"/>
            <a:r>
              <a:rPr lang="de-DE" sz="1400" dirty="0"/>
              <a:t>5.-7. Oktober 2015</a:t>
            </a:r>
          </a:p>
          <a:p>
            <a:endParaRPr lang="de-DE" dirty="0"/>
          </a:p>
        </p:txBody>
      </p:sp>
    </p:spTree>
    <p:extLst>
      <p:ext uri="{BB962C8B-B14F-4D97-AF65-F5344CB8AC3E}">
        <p14:creationId xmlns:p14="http://schemas.microsoft.com/office/powerpoint/2010/main" val="38899477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Placeholder 2"/>
          <p:cNvSpPr>
            <a:spLocks noGrp="1" noChangeArrowheads="1"/>
          </p:cNvSpPr>
          <p:nvPr>
            <p:ph type="title" idx="4294967295"/>
          </p:nvPr>
        </p:nvSpPr>
        <p:spPr/>
        <p:txBody>
          <a:bodyPr/>
          <a:lstStyle/>
          <a:p>
            <a:endParaRPr lang="de-DE">
              <a:ea typeface="ＭＳ Ｐゴシック" pitchFamily="-123" charset="-128"/>
            </a:endParaRPr>
          </a:p>
        </p:txBody>
      </p:sp>
      <p:sp>
        <p:nvSpPr>
          <p:cNvPr id="75779" name="Placeholder 3"/>
          <p:cNvSpPr>
            <a:spLocks noGrp="1" noChangeArrowheads="1"/>
          </p:cNvSpPr>
          <p:nvPr>
            <p:ph type="body" idx="4294967295"/>
          </p:nvPr>
        </p:nvSpPr>
        <p:spPr/>
        <p:txBody>
          <a:bodyPr/>
          <a:lstStyle/>
          <a:p>
            <a:endParaRPr lang="de-DE">
              <a:ea typeface="ＭＳ Ｐゴシック" pitchFamily="-123" charset="-128"/>
            </a:endParaRPr>
          </a:p>
        </p:txBody>
      </p:sp>
      <p:pic>
        <p:nvPicPr>
          <p:cNvPr id="75780" name="Picture 4" descr="Cod_Ms_Asch_1_0017"/>
          <p:cNvPicPr>
            <a:picLocks noChangeAspect="1" noChangeArrowheads="1"/>
          </p:cNvPicPr>
          <p:nvPr/>
        </p:nvPicPr>
        <p:blipFill>
          <a:blip r:embed="rId2"/>
          <a:srcRect/>
          <a:stretch>
            <a:fillRect/>
          </a:stretch>
        </p:blipFill>
        <p:spPr bwMode="auto">
          <a:xfrm rot="16200000">
            <a:off x="1661436" y="-593916"/>
            <a:ext cx="5853922" cy="708957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12882301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Placeholder 2"/>
          <p:cNvSpPr>
            <a:spLocks noGrp="1" noChangeArrowheads="1"/>
          </p:cNvSpPr>
          <p:nvPr>
            <p:ph type="ctrTitle" idx="4294967295"/>
          </p:nvPr>
        </p:nvSpPr>
        <p:spPr>
          <a:xfrm>
            <a:off x="685800" y="2286000"/>
            <a:ext cx="7772400" cy="1143000"/>
          </a:xfrm>
        </p:spPr>
        <p:txBody>
          <a:bodyPr/>
          <a:lstStyle/>
          <a:p>
            <a:endParaRPr lang="de-DE">
              <a:ea typeface="ＭＳ Ｐゴシック" pitchFamily="-123" charset="-128"/>
            </a:endParaRPr>
          </a:p>
        </p:txBody>
      </p:sp>
      <p:sp>
        <p:nvSpPr>
          <p:cNvPr id="74755" name="Placeholder 3"/>
          <p:cNvSpPr>
            <a:spLocks noGrp="1" noChangeArrowheads="1"/>
          </p:cNvSpPr>
          <p:nvPr>
            <p:ph type="subTitle" idx="4294967295"/>
          </p:nvPr>
        </p:nvSpPr>
        <p:spPr>
          <a:xfrm>
            <a:off x="1371600" y="3886200"/>
            <a:ext cx="6400800" cy="1752600"/>
          </a:xfrm>
        </p:spPr>
        <p:txBody>
          <a:bodyPr/>
          <a:lstStyle/>
          <a:p>
            <a:pPr marL="0" indent="0" algn="ctr">
              <a:buFontTx/>
              <a:buNone/>
            </a:pPr>
            <a:endParaRPr lang="de-DE">
              <a:ea typeface="ＭＳ Ｐゴシック" pitchFamily="-123" charset="-128"/>
            </a:endParaRPr>
          </a:p>
        </p:txBody>
      </p:sp>
      <p:pic>
        <p:nvPicPr>
          <p:cNvPr id="74756" name="Picture 4" descr="Cod_Ms_Asch_1_0014"/>
          <p:cNvPicPr>
            <a:picLocks noChangeAspect="1" noChangeArrowheads="1"/>
          </p:cNvPicPr>
          <p:nvPr/>
        </p:nvPicPr>
        <p:blipFill>
          <a:blip r:embed="rId2"/>
          <a:srcRect/>
          <a:stretch>
            <a:fillRect/>
          </a:stretch>
        </p:blipFill>
        <p:spPr bwMode="auto">
          <a:xfrm rot="10800000">
            <a:off x="2051720" y="29468"/>
            <a:ext cx="5112568" cy="616722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8631675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el 1"/>
          <p:cNvSpPr>
            <a:spLocks noGrp="1"/>
          </p:cNvSpPr>
          <p:nvPr>
            <p:ph type="title"/>
          </p:nvPr>
        </p:nvSpPr>
        <p:spPr>
          <a:xfrm>
            <a:off x="457200" y="476250"/>
            <a:ext cx="8229600" cy="1008063"/>
          </a:xfrm>
        </p:spPr>
        <p:txBody>
          <a:bodyPr/>
          <a:lstStyle/>
          <a:p>
            <a:pPr>
              <a:lnSpc>
                <a:spcPct val="150000"/>
              </a:lnSpc>
            </a:pPr>
            <a:r>
              <a:rPr lang="en-GB" dirty="0" err="1">
                <a:ea typeface="ＭＳ Ｐゴシック" pitchFamily="-123" charset="-128"/>
              </a:rPr>
              <a:t>ä</a:t>
            </a:r>
            <a:r>
              <a:rPr lang="en-GB" dirty="0" err="1" smtClean="0">
                <a:ea typeface="ＭＳ Ｐゴシック" pitchFamily="-123" charset="-128"/>
              </a:rPr>
              <a:t>ltestes</a:t>
            </a:r>
            <a:r>
              <a:rPr lang="en-GB" dirty="0" smtClean="0">
                <a:ea typeface="ＭＳ Ｐゴシック" pitchFamily="-123" charset="-128"/>
              </a:rPr>
              <a:t> </a:t>
            </a:r>
            <a:r>
              <a:rPr lang="en-GB" dirty="0" err="1" smtClean="0">
                <a:ea typeface="ＭＳ Ｐゴシック" pitchFamily="-123" charset="-128"/>
              </a:rPr>
              <a:t>erhaltenes</a:t>
            </a:r>
            <a:r>
              <a:rPr lang="en-GB" dirty="0" smtClean="0">
                <a:ea typeface="ＭＳ Ｐゴシック" pitchFamily="-123" charset="-128"/>
              </a:rPr>
              <a:t> </a:t>
            </a:r>
            <a:r>
              <a:rPr lang="en-GB" dirty="0" err="1" smtClean="0">
                <a:ea typeface="ＭＳ Ｐゴシック" pitchFamily="-123" charset="-128"/>
              </a:rPr>
              <a:t>Schamanengewand</a:t>
            </a:r>
            <a:r>
              <a:rPr lang="en-GB" dirty="0" smtClean="0">
                <a:ea typeface="ＭＳ Ｐゴシック" pitchFamily="-123" charset="-128"/>
              </a:rPr>
              <a:t> – von Merck???</a:t>
            </a:r>
            <a:endParaRPr lang="en-GB" dirty="0">
              <a:ea typeface="ＭＳ Ｐゴシック" pitchFamily="-123" charset="-128"/>
            </a:endParaRPr>
          </a:p>
        </p:txBody>
      </p:sp>
      <p:sp>
        <p:nvSpPr>
          <p:cNvPr id="44034" name="Inhaltsplatzhalter 3"/>
          <p:cNvSpPr>
            <a:spLocks noGrp="1"/>
          </p:cNvSpPr>
          <p:nvPr>
            <p:ph sz="half" idx="2"/>
          </p:nvPr>
        </p:nvSpPr>
        <p:spPr>
          <a:xfrm>
            <a:off x="5292725" y="1628775"/>
            <a:ext cx="3405188" cy="4525963"/>
          </a:xfrm>
        </p:spPr>
        <p:txBody>
          <a:bodyPr/>
          <a:lstStyle/>
          <a:p>
            <a:pPr marL="0" indent="0">
              <a:lnSpc>
                <a:spcPct val="150000"/>
              </a:lnSpc>
              <a:buFontTx/>
              <a:buNone/>
            </a:pPr>
            <a:r>
              <a:rPr lang="de-DE" sz="1600" dirty="0">
                <a:solidFill>
                  <a:srgbClr val="003867"/>
                </a:solidFill>
                <a:ea typeface="ＭＳ Ｐゴシック" pitchFamily="-123" charset="-128"/>
              </a:rPr>
              <a:t>Rückseite des Schamanengewandes aus Sibirien, </a:t>
            </a:r>
          </a:p>
          <a:p>
            <a:pPr marL="0" indent="0">
              <a:lnSpc>
                <a:spcPct val="150000"/>
              </a:lnSpc>
              <a:buFontTx/>
              <a:buNone/>
            </a:pPr>
            <a:r>
              <a:rPr lang="de-DE" sz="1600" dirty="0">
                <a:solidFill>
                  <a:srgbClr val="003867"/>
                </a:solidFill>
                <a:ea typeface="ＭＳ Ｐゴシック" pitchFamily="-123" charset="-128"/>
              </a:rPr>
              <a:t>Tungusen (Ewenken), </a:t>
            </a:r>
          </a:p>
          <a:p>
            <a:pPr marL="0" indent="0">
              <a:lnSpc>
                <a:spcPct val="150000"/>
              </a:lnSpc>
              <a:buFontTx/>
              <a:buNone/>
            </a:pPr>
            <a:r>
              <a:rPr lang="de-DE" sz="1600" dirty="0">
                <a:solidFill>
                  <a:srgbClr val="003867"/>
                </a:solidFill>
                <a:ea typeface="ＭＳ Ｐゴシック" pitchFamily="-123" charset="-128"/>
              </a:rPr>
              <a:t>As 957</a:t>
            </a:r>
          </a:p>
        </p:txBody>
      </p:sp>
      <p:pic>
        <p:nvPicPr>
          <p:cNvPr id="44035" name="Inhaltsplatzhalter 5"/>
          <p:cNvPicPr>
            <a:picLocks noGrp="1" noChangeAspect="1"/>
          </p:cNvPicPr>
          <p:nvPr>
            <p:ph sz="half" idx="1"/>
          </p:nvPr>
        </p:nvPicPr>
        <p:blipFill>
          <a:blip r:embed="rId3"/>
          <a:srcRect/>
          <a:stretch>
            <a:fillRect/>
          </a:stretch>
        </p:blipFill>
        <p:spPr>
          <a:xfrm>
            <a:off x="539750" y="1700213"/>
            <a:ext cx="4392613" cy="4327525"/>
          </a:xfrm>
        </p:spPr>
      </p:pic>
      <p:sp>
        <p:nvSpPr>
          <p:cNvPr id="44036" name="Fußzeilenplatzhalter 3"/>
          <p:cNvSpPr>
            <a:spLocks noGrp="1"/>
          </p:cNvSpPr>
          <p:nvPr>
            <p:ph type="ftr" sz="quarter" idx="10"/>
          </p:nvPr>
        </p:nvSpPr>
        <p:spPr>
          <a:noFill/>
          <a:ln>
            <a:miter lim="800000"/>
            <a:headEnd/>
            <a:tailEnd/>
          </a:ln>
        </p:spPr>
        <p:txBody>
          <a:bodyPr/>
          <a:lstStyle/>
          <a:p>
            <a:r>
              <a:rPr lang="de-DE">
                <a:latin typeface="Arial" pitchFamily="-123" charset="0"/>
                <a:ea typeface="ＭＳ Ｐゴシック" pitchFamily="-123" charset="-128"/>
                <a:cs typeface="ＭＳ Ｐゴシック" pitchFamily="-123" charset="-128"/>
              </a:rPr>
              <a:t>ASCH Workshop</a:t>
            </a:r>
          </a:p>
          <a:p>
            <a:r>
              <a:rPr lang="de-DE">
                <a:latin typeface="Arial" pitchFamily="-123" charset="0"/>
                <a:ea typeface="ＭＳ Ｐゴシック" pitchFamily="-123" charset="-128"/>
                <a:cs typeface="ＭＳ Ｐゴシック" pitchFamily="-123" charset="-128"/>
              </a:rPr>
              <a:t>24. Feb. 2015</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idx="4294967295"/>
          </p:nvPr>
        </p:nvSpPr>
        <p:spPr/>
        <p:txBody>
          <a:bodyPr/>
          <a:lstStyle/>
          <a:p>
            <a:endParaRPr lang="de-DE">
              <a:ea typeface="ＭＳ Ｐゴシック" pitchFamily="-123" charset="-128"/>
            </a:endParaRPr>
          </a:p>
        </p:txBody>
      </p:sp>
      <p:sp>
        <p:nvSpPr>
          <p:cNvPr id="46082" name="Rectangle 3"/>
          <p:cNvSpPr>
            <a:spLocks noGrp="1" noChangeArrowheads="1"/>
          </p:cNvSpPr>
          <p:nvPr>
            <p:ph type="body" idx="4294967295"/>
          </p:nvPr>
        </p:nvSpPr>
        <p:spPr/>
        <p:txBody>
          <a:bodyPr/>
          <a:lstStyle/>
          <a:p>
            <a:endParaRPr lang="de-DE">
              <a:ea typeface="ＭＳ Ｐゴシック" pitchFamily="-123" charset="-128"/>
            </a:endParaRPr>
          </a:p>
        </p:txBody>
      </p:sp>
      <p:pic>
        <p:nvPicPr>
          <p:cNvPr id="46083" name="Picture 4" descr="Cod_Ms_Asch_1_0001"/>
          <p:cNvPicPr>
            <a:picLocks noChangeAspect="1" noChangeArrowheads="1"/>
          </p:cNvPicPr>
          <p:nvPr/>
        </p:nvPicPr>
        <p:blipFill>
          <a:blip r:embed="rId2"/>
          <a:srcRect/>
          <a:stretch>
            <a:fillRect/>
          </a:stretch>
        </p:blipFill>
        <p:spPr bwMode="auto">
          <a:xfrm>
            <a:off x="28575" y="44450"/>
            <a:ext cx="4051300" cy="6307138"/>
          </a:xfrm>
          <a:prstGeom prst="rect">
            <a:avLst/>
          </a:prstGeom>
          <a:noFill/>
          <a:ln w="9525">
            <a:noFill/>
            <a:miter lim="800000"/>
            <a:headEnd/>
            <a:tailEnd/>
          </a:ln>
        </p:spPr>
      </p:pic>
      <p:pic>
        <p:nvPicPr>
          <p:cNvPr id="46084" name="Picture 4" descr="Cod_Ms_Asch_1_0002"/>
          <p:cNvPicPr>
            <a:picLocks noChangeAspect="1" noChangeArrowheads="1"/>
          </p:cNvPicPr>
          <p:nvPr/>
        </p:nvPicPr>
        <p:blipFill>
          <a:blip r:embed="rId3"/>
          <a:srcRect/>
          <a:stretch>
            <a:fillRect/>
          </a:stretch>
        </p:blipFill>
        <p:spPr bwMode="auto">
          <a:xfrm>
            <a:off x="4140200" y="-7938"/>
            <a:ext cx="4103688" cy="6389688"/>
          </a:xfrm>
          <a:prstGeom prst="rect">
            <a:avLst/>
          </a:prstGeom>
          <a:noFill/>
          <a:ln w="9525">
            <a:noFill/>
            <a:miter lim="800000"/>
            <a:headEnd/>
            <a:tailEnd/>
          </a:ln>
        </p:spPr>
      </p:pic>
      <p:pic>
        <p:nvPicPr>
          <p:cNvPr id="6" name="Picture 4" descr="Cod_Ms_Asch_1_0001"/>
          <p:cNvPicPr>
            <a:picLocks noChangeAspect="1" noChangeArrowheads="1"/>
          </p:cNvPicPr>
          <p:nvPr/>
        </p:nvPicPr>
        <p:blipFill>
          <a:blip r:embed="rId2"/>
          <a:srcRect b="72916"/>
          <a:stretch>
            <a:fillRect/>
          </a:stretch>
        </p:blipFill>
        <p:spPr bwMode="auto">
          <a:xfrm>
            <a:off x="180975" y="196850"/>
            <a:ext cx="9032875" cy="38084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14400" y="633028"/>
            <a:ext cx="7315200" cy="1154097"/>
          </a:xfrm>
        </p:spPr>
        <p:txBody>
          <a:bodyPr>
            <a:normAutofit/>
          </a:bodyPr>
          <a:lstStyle/>
          <a:p>
            <a:r>
              <a:rPr lang="de-DE" b="1" dirty="0" smtClean="0"/>
              <a:t>Von Aschs Nota und Briefe</a:t>
            </a:r>
            <a:br>
              <a:rPr lang="de-DE" b="1" dirty="0" smtClean="0"/>
            </a:br>
            <a:endParaRPr lang="de-DE" b="1" dirty="0"/>
          </a:p>
        </p:txBody>
      </p:sp>
      <p:sp>
        <p:nvSpPr>
          <p:cNvPr id="4" name="Rechteck 3"/>
          <p:cNvSpPr/>
          <p:nvPr/>
        </p:nvSpPr>
        <p:spPr>
          <a:xfrm>
            <a:off x="914400" y="1754565"/>
            <a:ext cx="6330790" cy="3539431"/>
          </a:xfrm>
          <a:prstGeom prst="rect">
            <a:avLst/>
          </a:prstGeom>
        </p:spPr>
        <p:txBody>
          <a:bodyPr wrap="square">
            <a:spAutoFit/>
          </a:bodyPr>
          <a:lstStyle/>
          <a:p>
            <a:pPr marL="342900" lvl="0" indent="-342900">
              <a:buFont typeface="Arial"/>
              <a:buChar char="•"/>
            </a:pPr>
            <a:r>
              <a:rPr lang="en-US" sz="2800" b="0" dirty="0" err="1" smtClean="0">
                <a:latin typeface="+mn-lt"/>
              </a:rPr>
              <a:t>Tungusische</a:t>
            </a:r>
            <a:r>
              <a:rPr lang="en-US" sz="2800" b="0" dirty="0" smtClean="0">
                <a:latin typeface="+mn-lt"/>
              </a:rPr>
              <a:t> </a:t>
            </a:r>
            <a:r>
              <a:rPr lang="en-US" sz="2800" b="0" dirty="0" err="1" smtClean="0">
                <a:latin typeface="+mn-lt"/>
              </a:rPr>
              <a:t>Herkunft</a:t>
            </a:r>
            <a:r>
              <a:rPr lang="en-US" sz="2800" b="0" dirty="0" smtClean="0">
                <a:latin typeface="+mn-lt"/>
              </a:rPr>
              <a:t> (</a:t>
            </a:r>
            <a:r>
              <a:rPr lang="en-US" sz="2800" b="0" dirty="0" err="1" smtClean="0">
                <a:latin typeface="+mn-lt"/>
              </a:rPr>
              <a:t>teilw</a:t>
            </a:r>
            <a:r>
              <a:rPr lang="en-US" sz="2800" b="0" dirty="0" smtClean="0">
                <a:latin typeface="+mn-lt"/>
              </a:rPr>
              <a:t>. </a:t>
            </a:r>
            <a:r>
              <a:rPr lang="en-US" sz="2800" b="0" dirty="0" err="1" smtClean="0">
                <a:latin typeface="+mn-lt"/>
              </a:rPr>
              <a:t>richtig</a:t>
            </a:r>
            <a:r>
              <a:rPr lang="en-US" sz="2800" b="0" dirty="0" smtClean="0">
                <a:latin typeface="+mn-lt"/>
              </a:rPr>
              <a:t>)</a:t>
            </a:r>
          </a:p>
          <a:p>
            <a:pPr marL="342900" indent="-342900">
              <a:buFont typeface="Arial"/>
              <a:buChar char="•"/>
            </a:pPr>
            <a:r>
              <a:rPr lang="en-US" sz="2800" b="0" dirty="0" err="1" smtClean="0"/>
              <a:t>Erwerb</a:t>
            </a:r>
            <a:r>
              <a:rPr lang="en-US" sz="2800" b="0" dirty="0" smtClean="0"/>
              <a:t> </a:t>
            </a:r>
            <a:r>
              <a:rPr lang="en-US" sz="2800" b="0" dirty="0" err="1" smtClean="0"/>
              <a:t>durch</a:t>
            </a:r>
            <a:r>
              <a:rPr lang="en-US" sz="2800" b="0" dirty="0" smtClean="0"/>
              <a:t> Asch </a:t>
            </a:r>
            <a:r>
              <a:rPr lang="en-US" sz="2800" b="0" dirty="0" err="1" smtClean="0"/>
              <a:t>im</a:t>
            </a:r>
            <a:r>
              <a:rPr lang="en-US" sz="2800" b="0" dirty="0" smtClean="0"/>
              <a:t> </a:t>
            </a:r>
            <a:r>
              <a:rPr lang="en-US" sz="2800" b="0" dirty="0" err="1" smtClean="0"/>
              <a:t>Juli</a:t>
            </a:r>
            <a:r>
              <a:rPr lang="en-US" sz="2800" b="0" dirty="0" smtClean="0"/>
              <a:t> 1788</a:t>
            </a:r>
            <a:endParaRPr lang="de-DE" sz="2800" b="0" dirty="0">
              <a:latin typeface="+mn-lt"/>
            </a:endParaRPr>
          </a:p>
          <a:p>
            <a:pPr marL="342900" lvl="0" indent="-342900">
              <a:buFont typeface="Arial"/>
              <a:buChar char="•"/>
            </a:pPr>
            <a:r>
              <a:rPr lang="en-US" sz="2800" b="0" dirty="0" err="1" smtClean="0">
                <a:latin typeface="+mn-lt"/>
              </a:rPr>
              <a:t>Verbrennung</a:t>
            </a:r>
            <a:r>
              <a:rPr lang="en-US" sz="2800" b="0" dirty="0" smtClean="0">
                <a:latin typeface="+mn-lt"/>
              </a:rPr>
              <a:t> </a:t>
            </a:r>
            <a:r>
              <a:rPr lang="en-US" sz="2800" b="0" dirty="0" err="1" smtClean="0">
                <a:latin typeface="+mn-lt"/>
              </a:rPr>
              <a:t>toter</a:t>
            </a:r>
            <a:r>
              <a:rPr lang="en-US" sz="2800" b="0" dirty="0" smtClean="0">
                <a:latin typeface="+mn-lt"/>
              </a:rPr>
              <a:t> </a:t>
            </a:r>
            <a:r>
              <a:rPr lang="en-US" sz="2800" b="0" dirty="0" err="1" smtClean="0">
                <a:latin typeface="+mn-lt"/>
              </a:rPr>
              <a:t>Schamanen</a:t>
            </a:r>
            <a:r>
              <a:rPr lang="en-US" sz="2800" b="0" dirty="0" smtClean="0">
                <a:latin typeface="+mn-lt"/>
              </a:rPr>
              <a:t> (</a:t>
            </a:r>
            <a:r>
              <a:rPr lang="en-US" sz="2800" b="0" dirty="0" err="1" smtClean="0">
                <a:latin typeface="+mn-lt"/>
              </a:rPr>
              <a:t>falsch</a:t>
            </a:r>
            <a:r>
              <a:rPr lang="en-US" sz="2800" b="0" dirty="0" smtClean="0">
                <a:latin typeface="+mn-lt"/>
              </a:rPr>
              <a:t>, </a:t>
            </a:r>
            <a:r>
              <a:rPr lang="en-US" sz="2800" b="0" dirty="0" err="1" smtClean="0">
                <a:latin typeface="+mn-lt"/>
              </a:rPr>
              <a:t>wenn</a:t>
            </a:r>
            <a:r>
              <a:rPr lang="en-US" sz="2800" b="0" dirty="0" smtClean="0">
                <a:latin typeface="+mn-lt"/>
              </a:rPr>
              <a:t> </a:t>
            </a:r>
            <a:r>
              <a:rPr lang="en-US" sz="2800" b="0" dirty="0" err="1" smtClean="0">
                <a:latin typeface="+mn-lt"/>
              </a:rPr>
              <a:t>tung</a:t>
            </a:r>
            <a:r>
              <a:rPr lang="en-US" sz="2800" b="0" dirty="0" smtClean="0">
                <a:latin typeface="+mn-lt"/>
              </a:rPr>
              <a:t>. </a:t>
            </a:r>
            <a:r>
              <a:rPr lang="en-US" sz="2800" b="0" dirty="0" err="1" smtClean="0">
                <a:latin typeface="+mn-lt"/>
              </a:rPr>
              <a:t>Herkunft</a:t>
            </a:r>
            <a:r>
              <a:rPr lang="en-US" sz="2800" dirty="0">
                <a:latin typeface="+mn-lt"/>
              </a:rPr>
              <a:t> </a:t>
            </a:r>
            <a:r>
              <a:rPr lang="en-US" sz="2800" dirty="0" err="1" smtClean="0">
                <a:latin typeface="+mn-lt"/>
              </a:rPr>
              <a:t>richtig</a:t>
            </a:r>
            <a:r>
              <a:rPr lang="en-US" sz="2800" b="0" dirty="0" smtClean="0">
                <a:latin typeface="+mn-lt"/>
              </a:rPr>
              <a:t>)</a:t>
            </a:r>
            <a:endParaRPr lang="de-DE" sz="2800" b="0" dirty="0">
              <a:latin typeface="+mn-lt"/>
            </a:endParaRPr>
          </a:p>
          <a:p>
            <a:pPr marL="342900" lvl="0" indent="-342900">
              <a:buFont typeface="Arial"/>
              <a:buChar char="•"/>
            </a:pPr>
            <a:r>
              <a:rPr lang="en-US" sz="2800" b="0" dirty="0" smtClean="0">
                <a:latin typeface="+mn-lt"/>
              </a:rPr>
              <a:t>Information </a:t>
            </a:r>
            <a:r>
              <a:rPr lang="en-US" sz="2800" b="0" dirty="0" err="1" smtClean="0">
                <a:latin typeface="+mn-lt"/>
              </a:rPr>
              <a:t>über</a:t>
            </a:r>
            <a:r>
              <a:rPr lang="en-US" sz="2800" b="0" dirty="0" smtClean="0">
                <a:latin typeface="+mn-lt"/>
              </a:rPr>
              <a:t> </a:t>
            </a:r>
            <a:r>
              <a:rPr lang="en-US" sz="2800" b="0" dirty="0" err="1" smtClean="0">
                <a:latin typeface="+mn-lt"/>
              </a:rPr>
              <a:t>ähnliche</a:t>
            </a:r>
            <a:r>
              <a:rPr lang="en-US" sz="2800" b="0" dirty="0" smtClean="0">
                <a:latin typeface="+mn-lt"/>
              </a:rPr>
              <a:t> </a:t>
            </a:r>
            <a:r>
              <a:rPr lang="en-US" sz="2800" b="0" dirty="0" err="1" smtClean="0">
                <a:latin typeface="+mn-lt"/>
              </a:rPr>
              <a:t>Stücke</a:t>
            </a:r>
            <a:r>
              <a:rPr lang="en-US" sz="2800" b="0" dirty="0" smtClean="0">
                <a:latin typeface="+mn-lt"/>
              </a:rPr>
              <a:t> in </a:t>
            </a:r>
            <a:r>
              <a:rPr lang="en-US" sz="2800" b="0" dirty="0" err="1" smtClean="0">
                <a:latin typeface="+mn-lt"/>
              </a:rPr>
              <a:t>Russland</a:t>
            </a:r>
            <a:endParaRPr lang="de-DE" sz="2800" b="0" dirty="0">
              <a:latin typeface="+mn-lt"/>
            </a:endParaRPr>
          </a:p>
          <a:p>
            <a:pPr marL="342900" lvl="0" indent="-342900">
              <a:buFont typeface="Arial"/>
              <a:buChar char="•"/>
            </a:pPr>
            <a:r>
              <a:rPr lang="en-US" sz="2800" dirty="0" err="1" smtClean="0">
                <a:latin typeface="+mn-lt"/>
              </a:rPr>
              <a:t>Empfehlungen</a:t>
            </a:r>
            <a:r>
              <a:rPr lang="en-US" sz="2800" dirty="0" smtClean="0">
                <a:latin typeface="+mn-lt"/>
              </a:rPr>
              <a:t> </a:t>
            </a:r>
            <a:r>
              <a:rPr lang="en-US" sz="2800" dirty="0" err="1" smtClean="0">
                <a:latin typeface="+mn-lt"/>
              </a:rPr>
              <a:t>für</a:t>
            </a:r>
            <a:r>
              <a:rPr lang="en-US" sz="2800" dirty="0" smtClean="0">
                <a:latin typeface="+mn-lt"/>
              </a:rPr>
              <a:t> die </a:t>
            </a:r>
            <a:r>
              <a:rPr lang="en-US" sz="2800" dirty="0" err="1" smtClean="0">
                <a:latin typeface="+mn-lt"/>
              </a:rPr>
              <a:t>Auffstellung</a:t>
            </a:r>
            <a:endParaRPr lang="en-US" sz="2800" b="0" dirty="0" smtClean="0">
              <a:latin typeface="+mn-lt"/>
            </a:endParaRPr>
          </a:p>
          <a:p>
            <a:pPr marL="342900" lvl="0" indent="-342900">
              <a:buFont typeface="Arial"/>
              <a:buChar char="•"/>
            </a:pPr>
            <a:r>
              <a:rPr lang="en-US" sz="2800" b="0" dirty="0" err="1" smtClean="0">
                <a:latin typeface="+mn-lt"/>
              </a:rPr>
              <a:t>Osiander</a:t>
            </a:r>
            <a:r>
              <a:rPr lang="en-US" sz="2800" b="0" dirty="0" smtClean="0">
                <a:latin typeface="+mn-lt"/>
              </a:rPr>
              <a:t>: </a:t>
            </a:r>
            <a:r>
              <a:rPr lang="en-US" sz="2800" b="0" dirty="0" err="1" smtClean="0">
                <a:latin typeface="+mn-lt"/>
              </a:rPr>
              <a:t>Herkunftsangabe</a:t>
            </a:r>
            <a:endParaRPr lang="de-DE" sz="2800" b="0" dirty="0">
              <a:latin typeface="+mn-lt"/>
            </a:endParaRPr>
          </a:p>
        </p:txBody>
      </p:sp>
    </p:spTree>
    <p:extLst>
      <p:ext uri="{BB962C8B-B14F-4D97-AF65-F5344CB8AC3E}">
        <p14:creationId xmlns:p14="http://schemas.microsoft.com/office/powerpoint/2010/main" val="91802156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chamgö 6.tif"/>
          <p:cNvPicPr>
            <a:picLocks noChangeAspect="1"/>
          </p:cNvPicPr>
          <p:nvPr/>
        </p:nvPicPr>
        <p:blipFill rotWithShape="1">
          <a:blip r:embed="rId3">
            <a:extLst>
              <a:ext uri="{28A0092B-C50C-407E-A947-70E740481C1C}">
                <a14:useLocalDpi xmlns:a14="http://schemas.microsoft.com/office/drawing/2010/main" val="0"/>
              </a:ext>
            </a:extLst>
          </a:blip>
          <a:srcRect l="18234" r="18935"/>
          <a:stretch/>
        </p:blipFill>
        <p:spPr>
          <a:xfrm>
            <a:off x="683823" y="0"/>
            <a:ext cx="4379677" cy="6858000"/>
          </a:xfrm>
          <a:prstGeom prst="rect">
            <a:avLst/>
          </a:prstGeom>
          <a:ln>
            <a:noFill/>
          </a:ln>
          <a:effectLst>
            <a:softEdge rad="112500"/>
          </a:effectLst>
        </p:spPr>
      </p:pic>
      <p:sp>
        <p:nvSpPr>
          <p:cNvPr id="4" name="Titel 3"/>
          <p:cNvSpPr>
            <a:spLocks noGrp="1"/>
          </p:cNvSpPr>
          <p:nvPr>
            <p:ph type="title"/>
          </p:nvPr>
        </p:nvSpPr>
        <p:spPr>
          <a:xfrm>
            <a:off x="5292080" y="1772816"/>
            <a:ext cx="3657600" cy="3059676"/>
          </a:xfrm>
        </p:spPr>
        <p:txBody>
          <a:bodyPr>
            <a:normAutofit/>
          </a:bodyPr>
          <a:lstStyle/>
          <a:p>
            <a:r>
              <a:rPr lang="de-DE" dirty="0" smtClean="0"/>
              <a:t/>
            </a:r>
            <a:br>
              <a:rPr lang="de-DE" dirty="0" smtClean="0"/>
            </a:br>
            <a:r>
              <a:rPr lang="de-DE" dirty="0" smtClean="0"/>
              <a:t/>
            </a:r>
            <a:br>
              <a:rPr lang="de-DE" dirty="0" smtClean="0"/>
            </a:br>
            <a:r>
              <a:rPr lang="de-DE" dirty="0"/>
              <a:t/>
            </a:r>
            <a:br>
              <a:rPr lang="de-DE" dirty="0"/>
            </a:br>
            <a:r>
              <a:rPr lang="de-DE" dirty="0" smtClean="0"/>
              <a:t>Schamanengewand</a:t>
            </a:r>
            <a:r>
              <a:rPr lang="de-DE" dirty="0"/>
              <a:t/>
            </a:r>
            <a:br>
              <a:rPr lang="de-DE" dirty="0"/>
            </a:br>
            <a:r>
              <a:rPr lang="de-DE" dirty="0" smtClean="0"/>
              <a:t/>
            </a:r>
            <a:br>
              <a:rPr lang="de-DE" dirty="0" smtClean="0"/>
            </a:br>
            <a:r>
              <a:rPr lang="de-DE" dirty="0" smtClean="0"/>
              <a:t>was spricht für tungusische Herkunft?</a:t>
            </a:r>
            <a:endParaRPr lang="de-DE" dirty="0"/>
          </a:p>
        </p:txBody>
      </p:sp>
    </p:spTree>
    <p:extLst>
      <p:ext uri="{BB962C8B-B14F-4D97-AF65-F5344CB8AC3E}">
        <p14:creationId xmlns:p14="http://schemas.microsoft.com/office/powerpoint/2010/main" val="357647907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descr="Schamgö 1.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940" y="214662"/>
            <a:ext cx="6420693" cy="6357122"/>
          </a:xfrm>
          <a:prstGeom prst="rect">
            <a:avLst/>
          </a:prstGeom>
          <a:ln>
            <a:noFill/>
          </a:ln>
          <a:effectLst>
            <a:softEdge rad="112500"/>
          </a:effectLst>
        </p:spPr>
      </p:pic>
      <p:sp>
        <p:nvSpPr>
          <p:cNvPr id="2" name="Textfeld 1"/>
          <p:cNvSpPr txBox="1"/>
          <p:nvPr/>
        </p:nvSpPr>
        <p:spPr>
          <a:xfrm>
            <a:off x="6444208" y="2348880"/>
            <a:ext cx="2366253" cy="400110"/>
          </a:xfrm>
          <a:prstGeom prst="rect">
            <a:avLst/>
          </a:prstGeom>
          <a:noFill/>
        </p:spPr>
        <p:txBody>
          <a:bodyPr wrap="none" rtlCol="0">
            <a:spAutoFit/>
          </a:bodyPr>
          <a:lstStyle/>
          <a:p>
            <a:r>
              <a:rPr lang="de-DE" sz="2000" b="0" dirty="0" smtClean="0">
                <a:solidFill>
                  <a:srgbClr val="003867"/>
                </a:solidFill>
                <a:latin typeface="+mn-lt"/>
              </a:rPr>
              <a:t>Schamanenspiegel</a:t>
            </a:r>
            <a:endParaRPr lang="de-DE" sz="2000" b="0" dirty="0">
              <a:solidFill>
                <a:srgbClr val="003867"/>
              </a:solidFill>
              <a:latin typeface="+mn-lt"/>
            </a:endParaRPr>
          </a:p>
        </p:txBody>
      </p:sp>
    </p:spTree>
    <p:extLst>
      <p:ext uri="{BB962C8B-B14F-4D97-AF65-F5344CB8AC3E}">
        <p14:creationId xmlns:p14="http://schemas.microsoft.com/office/powerpoint/2010/main" val="33777617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chamgö 5.tif"/>
          <p:cNvPicPr>
            <a:picLocks noChangeAspect="1"/>
          </p:cNvPicPr>
          <p:nvPr/>
        </p:nvPicPr>
        <p:blipFill rotWithShape="1">
          <a:blip r:embed="rId3">
            <a:extLst>
              <a:ext uri="{28A0092B-C50C-407E-A947-70E740481C1C}">
                <a14:useLocalDpi xmlns:a14="http://schemas.microsoft.com/office/drawing/2010/main" val="0"/>
              </a:ext>
            </a:extLst>
          </a:blip>
          <a:srcRect l="18193" r="15855"/>
          <a:stretch/>
        </p:blipFill>
        <p:spPr>
          <a:xfrm>
            <a:off x="488440" y="0"/>
            <a:ext cx="4591334" cy="6858000"/>
          </a:xfrm>
          <a:prstGeom prst="rect">
            <a:avLst/>
          </a:prstGeom>
          <a:ln>
            <a:noFill/>
          </a:ln>
          <a:effectLst>
            <a:softEdge rad="112500"/>
          </a:effectLst>
        </p:spPr>
      </p:pic>
      <p:sp>
        <p:nvSpPr>
          <p:cNvPr id="3" name="Titel 2"/>
          <p:cNvSpPr>
            <a:spLocks noGrp="1"/>
          </p:cNvSpPr>
          <p:nvPr>
            <p:ph type="title"/>
          </p:nvPr>
        </p:nvSpPr>
        <p:spPr>
          <a:xfrm>
            <a:off x="5079774" y="1544715"/>
            <a:ext cx="3907518" cy="3681203"/>
          </a:xfrm>
        </p:spPr>
        <p:txBody>
          <a:bodyPr>
            <a:normAutofit/>
          </a:bodyPr>
          <a:lstStyle/>
          <a:p>
            <a:r>
              <a:rPr lang="de-DE" dirty="0" smtClean="0"/>
              <a:t>...sind eher typisch für </a:t>
            </a:r>
            <a:r>
              <a:rPr lang="de-DE" dirty="0" err="1" smtClean="0"/>
              <a:t>burjatische</a:t>
            </a:r>
            <a:r>
              <a:rPr lang="de-DE" dirty="0" smtClean="0"/>
              <a:t> Schamanen</a:t>
            </a:r>
            <a:endParaRPr lang="de-DE" dirty="0"/>
          </a:p>
        </p:txBody>
      </p:sp>
    </p:spTree>
    <p:extLst>
      <p:ext uri="{BB962C8B-B14F-4D97-AF65-F5344CB8AC3E}">
        <p14:creationId xmlns:p14="http://schemas.microsoft.com/office/powerpoint/2010/main" val="114782265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File0001"/>
          <p:cNvPicPr>
            <a:picLocks noChangeAspect="1" noChangeArrowheads="1"/>
          </p:cNvPicPr>
          <p:nvPr/>
        </p:nvPicPr>
        <p:blipFill rotWithShape="1">
          <a:blip r:embed="rId3">
            <a:extLst>
              <a:ext uri="{28A0092B-C50C-407E-A947-70E740481C1C}">
                <a14:useLocalDpi xmlns:a14="http://schemas.microsoft.com/office/drawing/2010/main" val="0"/>
              </a:ext>
            </a:extLst>
          </a:blip>
          <a:srcRect l="2348" t="4370" b="2610"/>
          <a:stretch/>
        </p:blipFill>
        <p:spPr bwMode="auto">
          <a:xfrm>
            <a:off x="160968" y="107328"/>
            <a:ext cx="8929373" cy="48656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xfrm>
            <a:off x="914400" y="5186304"/>
            <a:ext cx="7315200" cy="1154097"/>
          </a:xfrm>
        </p:spPr>
        <p:txBody>
          <a:bodyPr/>
          <a:lstStyle/>
          <a:p>
            <a:pPr algn="ctr"/>
            <a:r>
              <a:rPr lang="de-DE" dirty="0" err="1" smtClean="0"/>
              <a:t>Evenken</a:t>
            </a:r>
            <a:r>
              <a:rPr lang="de-DE" dirty="0" smtClean="0"/>
              <a:t> - Tungusen</a:t>
            </a:r>
            <a:endParaRPr lang="de-DE" dirty="0"/>
          </a:p>
        </p:txBody>
      </p:sp>
    </p:spTree>
    <p:extLst>
      <p:ext uri="{BB962C8B-B14F-4D97-AF65-F5344CB8AC3E}">
        <p14:creationId xmlns:p14="http://schemas.microsoft.com/office/powerpoint/2010/main" val="39510060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5856684" y="1196752"/>
            <a:ext cx="3275856" cy="4175993"/>
          </a:xfrm>
        </p:spPr>
        <p:txBody>
          <a:bodyPr/>
          <a:lstStyle/>
          <a:p>
            <a:r>
              <a:rPr lang="de-DE" dirty="0" smtClean="0"/>
              <a:t>Falsche Fährte von Asch gelegt </a:t>
            </a:r>
            <a:br>
              <a:rPr lang="de-DE" dirty="0" smtClean="0"/>
            </a:br>
            <a:r>
              <a:rPr lang="de-DE" dirty="0"/>
              <a:t/>
            </a:r>
            <a:br>
              <a:rPr lang="de-DE" dirty="0"/>
            </a:br>
            <a:r>
              <a:rPr lang="de-DE" dirty="0" smtClean="0"/>
              <a:t>und von Buchholz 1961 aufgegriffen </a:t>
            </a:r>
            <a:br>
              <a:rPr lang="de-DE" dirty="0" smtClean="0"/>
            </a:br>
            <a:r>
              <a:rPr lang="de-DE" dirty="0"/>
              <a:t/>
            </a:r>
            <a:br>
              <a:rPr lang="de-DE" dirty="0"/>
            </a:br>
            <a:r>
              <a:rPr lang="de-DE" dirty="0" smtClean="0"/>
              <a:t>durch häufiges Zitieren zum Fakt geworden</a:t>
            </a:r>
            <a:endParaRPr lang="de-DE" dirty="0"/>
          </a:p>
        </p:txBody>
      </p:sp>
      <p:pic>
        <p:nvPicPr>
          <p:cNvPr id="52227" name="Picture 3" descr="File0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0"/>
            <a:ext cx="4778375" cy="679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94417277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el 4"/>
          <p:cNvSpPr>
            <a:spLocks noGrp="1"/>
          </p:cNvSpPr>
          <p:nvPr>
            <p:ph type="title"/>
          </p:nvPr>
        </p:nvSpPr>
        <p:spPr>
          <a:xfrm>
            <a:off x="107950" y="692150"/>
            <a:ext cx="8242300" cy="846138"/>
          </a:xfrm>
        </p:spPr>
        <p:txBody>
          <a:bodyPr/>
          <a:lstStyle/>
          <a:p>
            <a:pPr algn="ctr"/>
            <a:r>
              <a:rPr lang="de-DE" cap="none" dirty="0" smtClean="0">
                <a:ea typeface="ＭＳ Ｐゴシック" pitchFamily="-123" charset="-128"/>
              </a:rPr>
              <a:t> </a:t>
            </a:r>
            <a:endParaRPr lang="de-DE" cap="none" dirty="0">
              <a:ea typeface="ＭＳ Ｐゴシック" pitchFamily="-123" charset="-128"/>
            </a:endParaRPr>
          </a:p>
        </p:txBody>
      </p:sp>
      <p:sp>
        <p:nvSpPr>
          <p:cNvPr id="18434" name="Fußzeilenplatzhalter 3"/>
          <p:cNvSpPr>
            <a:spLocks noGrp="1"/>
          </p:cNvSpPr>
          <p:nvPr>
            <p:ph type="ftr" sz="quarter" idx="10"/>
          </p:nvPr>
        </p:nvSpPr>
        <p:spPr>
          <a:noFill/>
          <a:ln>
            <a:miter lim="800000"/>
            <a:headEnd/>
            <a:tailEnd/>
          </a:ln>
        </p:spPr>
        <p:txBody>
          <a:bodyPr/>
          <a:lstStyle/>
          <a:p>
            <a:endParaRPr lang="de-DE">
              <a:latin typeface="Arial" pitchFamily="-123" charset="0"/>
              <a:ea typeface="ＭＳ Ｐゴシック" pitchFamily="-123" charset="-128"/>
              <a:cs typeface="ＭＳ Ｐゴシック" pitchFamily="-123" charset="-128"/>
            </a:endParaRPr>
          </a:p>
          <a:p>
            <a:r>
              <a:rPr lang="de-DE">
                <a:latin typeface="Arial" pitchFamily="-123" charset="0"/>
                <a:ea typeface="ＭＳ Ｐゴシック" pitchFamily="-123" charset="-128"/>
                <a:cs typeface="ＭＳ Ｐゴシック" pitchFamily="-123" charset="-128"/>
              </a:rPr>
              <a:t>6. Tagung Sammlungsmanagement - 13.04.2015</a:t>
            </a:r>
          </a:p>
        </p:txBody>
      </p:sp>
      <p:sp>
        <p:nvSpPr>
          <p:cNvPr id="18435" name="Textfeld 1"/>
          <p:cNvSpPr txBox="1">
            <a:spLocks noChangeArrowheads="1"/>
          </p:cNvSpPr>
          <p:nvPr/>
        </p:nvSpPr>
        <p:spPr bwMode="auto">
          <a:xfrm>
            <a:off x="5148064" y="2276475"/>
            <a:ext cx="3600400" cy="707886"/>
          </a:xfrm>
          <a:prstGeom prst="rect">
            <a:avLst/>
          </a:prstGeom>
          <a:noFill/>
          <a:ln w="9525">
            <a:noFill/>
            <a:miter lim="800000"/>
            <a:headEnd/>
            <a:tailEnd/>
          </a:ln>
        </p:spPr>
        <p:txBody>
          <a:bodyPr wrap="square">
            <a:prstTxWarp prst="textNoShape">
              <a:avLst/>
            </a:prstTxWarp>
            <a:spAutoFit/>
          </a:bodyPr>
          <a:lstStyle/>
          <a:p>
            <a:pPr algn="ctr"/>
            <a:r>
              <a:rPr lang="de-DE" sz="2000" dirty="0">
                <a:solidFill>
                  <a:srgbClr val="003867"/>
                </a:solidFill>
              </a:rPr>
              <a:t>Georg Thomas von Asch </a:t>
            </a:r>
            <a:endParaRPr lang="de-DE" sz="2000" dirty="0" smtClean="0">
              <a:solidFill>
                <a:srgbClr val="003867"/>
              </a:solidFill>
            </a:endParaRPr>
          </a:p>
          <a:p>
            <a:pPr algn="ctr"/>
            <a:r>
              <a:rPr lang="de-DE" sz="2000" dirty="0" smtClean="0">
                <a:solidFill>
                  <a:srgbClr val="003867"/>
                </a:solidFill>
              </a:rPr>
              <a:t>(</a:t>
            </a:r>
            <a:r>
              <a:rPr lang="de-DE" sz="2000" dirty="0">
                <a:solidFill>
                  <a:srgbClr val="003867"/>
                </a:solidFill>
              </a:rPr>
              <a:t>1729-1807)</a:t>
            </a:r>
          </a:p>
        </p:txBody>
      </p:sp>
      <p:pic>
        <p:nvPicPr>
          <p:cNvPr id="18436" name="Inhaltsplatzhalter 4"/>
          <p:cNvPicPr>
            <a:picLocks noChangeAspect="1"/>
          </p:cNvPicPr>
          <p:nvPr/>
        </p:nvPicPr>
        <p:blipFill>
          <a:blip r:embed="rId3"/>
          <a:srcRect l="15109" t="21600" r="29207" b="30051"/>
          <a:stretch>
            <a:fillRect/>
          </a:stretch>
        </p:blipFill>
        <p:spPr bwMode="auto">
          <a:xfrm>
            <a:off x="403827" y="332656"/>
            <a:ext cx="4362757" cy="5357267"/>
          </a:xfrm>
          <a:prstGeom prst="rect">
            <a:avLst/>
          </a:prstGeom>
          <a:noFill/>
          <a:ln w="9525">
            <a:noFill/>
            <a:miter lim="800000"/>
            <a:headEnd/>
            <a:tailEnd/>
          </a:ln>
        </p:spPr>
      </p:pic>
      <p:sp>
        <p:nvSpPr>
          <p:cNvPr id="18437" name="Textfeld 2"/>
          <p:cNvSpPr txBox="1">
            <a:spLocks noChangeArrowheads="1"/>
          </p:cNvSpPr>
          <p:nvPr/>
        </p:nvSpPr>
        <p:spPr bwMode="auto">
          <a:xfrm>
            <a:off x="5148064" y="3573016"/>
            <a:ext cx="3571875" cy="1100138"/>
          </a:xfrm>
          <a:prstGeom prst="rect">
            <a:avLst/>
          </a:prstGeom>
          <a:noFill/>
          <a:ln w="9525">
            <a:noFill/>
            <a:miter lim="800000"/>
            <a:headEnd/>
            <a:tailEnd/>
          </a:ln>
        </p:spPr>
        <p:txBody>
          <a:bodyPr wrap="none">
            <a:prstTxWarp prst="textNoShape">
              <a:avLst/>
            </a:prstTxWarp>
            <a:spAutoFit/>
          </a:bodyPr>
          <a:lstStyle/>
          <a:p>
            <a:pPr algn="ctr"/>
            <a:r>
              <a:rPr lang="de-DE" sz="1600" dirty="0"/>
              <a:t>Gemälde von Kyrill </a:t>
            </a:r>
            <a:r>
              <a:rPr lang="de-DE" sz="1600" dirty="0" err="1"/>
              <a:t>Golowatschewski</a:t>
            </a:r>
            <a:r>
              <a:rPr lang="de-DE" sz="1600" dirty="0"/>
              <a:t>,</a:t>
            </a:r>
          </a:p>
          <a:p>
            <a:pPr algn="ctr"/>
            <a:r>
              <a:rPr lang="de-DE" sz="1600" dirty="0"/>
              <a:t>Öl auf Leinwand, 86 x 70 cm,</a:t>
            </a:r>
            <a:br>
              <a:rPr lang="de-DE" sz="1600" dirty="0"/>
            </a:br>
            <a:r>
              <a:rPr lang="de-DE" sz="1600" dirty="0"/>
              <a:t>Schenkung von 1780</a:t>
            </a:r>
          </a:p>
          <a:p>
            <a:pPr algn="ctr"/>
            <a:endParaRPr lang="de-DE" sz="1800"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ctrTitle"/>
          </p:nvPr>
        </p:nvSpPr>
        <p:spPr>
          <a:xfrm>
            <a:off x="2483768" y="2924944"/>
            <a:ext cx="6357938" cy="2087563"/>
          </a:xfrm>
        </p:spPr>
        <p:txBody>
          <a:bodyPr/>
          <a:lstStyle/>
          <a:p>
            <a:pPr eaLnBrk="1" hangingPunct="1"/>
            <a:r>
              <a:rPr lang="de-DE" sz="2800" dirty="0">
                <a:ea typeface="ＭＳ Ｐゴシック" pitchFamily="-123" charset="-128"/>
              </a:rPr>
              <a:t>Entwicklung von interoperablen Standards für die Kontextualisierung heterogener Objekte am Beispiel der Provenienz Asch</a:t>
            </a:r>
          </a:p>
        </p:txBody>
      </p:sp>
      <p:sp>
        <p:nvSpPr>
          <p:cNvPr id="16386" name="Rectangle 3"/>
          <p:cNvSpPr>
            <a:spLocks noGrp="1" noChangeArrowheads="1"/>
          </p:cNvSpPr>
          <p:nvPr>
            <p:ph type="subTitle" idx="1"/>
          </p:nvPr>
        </p:nvSpPr>
        <p:spPr>
          <a:xfrm>
            <a:off x="2411760" y="1916832"/>
            <a:ext cx="6400800" cy="1249008"/>
          </a:xfrm>
        </p:spPr>
        <p:txBody>
          <a:bodyPr/>
          <a:lstStyle/>
          <a:p>
            <a:pPr eaLnBrk="1" hangingPunct="1"/>
            <a:r>
              <a:rPr lang="de-DE" sz="2800" dirty="0" smtClean="0">
                <a:solidFill>
                  <a:srgbClr val="003867"/>
                </a:solidFill>
                <a:ea typeface="ＭＳ Ｐゴシック" pitchFamily="-123" charset="-128"/>
              </a:rPr>
              <a:t>Forschung heute – </a:t>
            </a:r>
          </a:p>
          <a:p>
            <a:pPr eaLnBrk="1" hangingPunct="1"/>
            <a:r>
              <a:rPr lang="de-DE" sz="2800" dirty="0" smtClean="0">
                <a:solidFill>
                  <a:srgbClr val="003867"/>
                </a:solidFill>
                <a:ea typeface="ＭＳ Ｐゴシック" pitchFamily="-123" charset="-128"/>
              </a:rPr>
              <a:t>gefördert von der DFG</a:t>
            </a:r>
            <a:endParaRPr lang="de-DE" sz="2800" dirty="0">
              <a:solidFill>
                <a:srgbClr val="003867"/>
              </a:solidFill>
              <a:ea typeface="ＭＳ Ｐゴシック" pitchFamily="-123" charset="-128"/>
            </a:endParaRP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Line 4"/>
          <p:cNvSpPr>
            <a:spLocks noChangeShapeType="1"/>
          </p:cNvSpPr>
          <p:nvPr/>
        </p:nvSpPr>
        <p:spPr bwMode="auto">
          <a:xfrm>
            <a:off x="914400" y="990600"/>
            <a:ext cx="1143000" cy="1371600"/>
          </a:xfrm>
          <a:prstGeom prst="line">
            <a:avLst/>
          </a:prstGeom>
          <a:noFill/>
          <a:ln w="76200">
            <a:solidFill>
              <a:srgbClr val="008000"/>
            </a:solidFill>
            <a:prstDash val="lgDash"/>
            <a:round/>
            <a:headEnd/>
            <a:tailEnd type="triangle" w="med" len="med"/>
          </a:ln>
        </p:spPr>
        <p:txBody>
          <a:bodyPr wrap="none" anchor="ctr">
            <a:prstTxWarp prst="textNoShape">
              <a:avLst/>
            </a:prstTxWarp>
          </a:bodyPr>
          <a:lstStyle/>
          <a:p>
            <a:endParaRPr lang="en-US"/>
          </a:p>
        </p:txBody>
      </p:sp>
      <p:sp>
        <p:nvSpPr>
          <p:cNvPr id="22530" name="Line 5"/>
          <p:cNvSpPr>
            <a:spLocks noChangeShapeType="1"/>
          </p:cNvSpPr>
          <p:nvPr/>
        </p:nvSpPr>
        <p:spPr bwMode="auto">
          <a:xfrm>
            <a:off x="323850" y="2420938"/>
            <a:ext cx="1231900" cy="436562"/>
          </a:xfrm>
          <a:prstGeom prst="line">
            <a:avLst/>
          </a:prstGeom>
          <a:noFill/>
          <a:ln w="76200">
            <a:solidFill>
              <a:schemeClr val="tx1"/>
            </a:solidFill>
            <a:round/>
            <a:headEnd/>
            <a:tailEnd type="triangle" w="med" len="med"/>
          </a:ln>
        </p:spPr>
        <p:txBody>
          <a:bodyPr wrap="none" anchor="ctr">
            <a:prstTxWarp prst="textNoShape">
              <a:avLst/>
            </a:prstTxWarp>
          </a:bodyPr>
          <a:lstStyle/>
          <a:p>
            <a:endParaRPr lang="en-US"/>
          </a:p>
        </p:txBody>
      </p:sp>
      <p:sp>
        <p:nvSpPr>
          <p:cNvPr id="22531" name="Line 6"/>
          <p:cNvSpPr>
            <a:spLocks noChangeShapeType="1"/>
          </p:cNvSpPr>
          <p:nvPr/>
        </p:nvSpPr>
        <p:spPr bwMode="auto">
          <a:xfrm flipV="1">
            <a:off x="179388" y="3644900"/>
            <a:ext cx="1524000" cy="838200"/>
          </a:xfrm>
          <a:prstGeom prst="line">
            <a:avLst/>
          </a:prstGeom>
          <a:noFill/>
          <a:ln w="76200">
            <a:solidFill>
              <a:srgbClr val="800000"/>
            </a:solidFill>
            <a:round/>
            <a:headEnd/>
            <a:tailEnd type="triangle" w="med" len="med"/>
          </a:ln>
        </p:spPr>
        <p:txBody>
          <a:bodyPr wrap="none" anchor="ctr">
            <a:prstTxWarp prst="textNoShape">
              <a:avLst/>
            </a:prstTxWarp>
          </a:bodyPr>
          <a:lstStyle/>
          <a:p>
            <a:endParaRPr lang="en-US"/>
          </a:p>
        </p:txBody>
      </p:sp>
      <p:sp>
        <p:nvSpPr>
          <p:cNvPr id="22532" name="Line 7"/>
          <p:cNvSpPr>
            <a:spLocks noChangeShapeType="1"/>
          </p:cNvSpPr>
          <p:nvPr/>
        </p:nvSpPr>
        <p:spPr bwMode="auto">
          <a:xfrm flipV="1">
            <a:off x="2484438" y="4437063"/>
            <a:ext cx="76200" cy="1447800"/>
          </a:xfrm>
          <a:prstGeom prst="line">
            <a:avLst/>
          </a:prstGeom>
          <a:noFill/>
          <a:ln w="76200">
            <a:solidFill>
              <a:schemeClr val="tx1"/>
            </a:solidFill>
            <a:round/>
            <a:headEnd/>
            <a:tailEnd type="triangle" w="med" len="med"/>
          </a:ln>
        </p:spPr>
        <p:txBody>
          <a:bodyPr wrap="none" anchor="ctr">
            <a:prstTxWarp prst="textNoShape">
              <a:avLst/>
            </a:prstTxWarp>
          </a:bodyPr>
          <a:lstStyle/>
          <a:p>
            <a:endParaRPr lang="en-US"/>
          </a:p>
        </p:txBody>
      </p:sp>
      <p:sp>
        <p:nvSpPr>
          <p:cNvPr id="22533" name="Line 8"/>
          <p:cNvSpPr>
            <a:spLocks noChangeShapeType="1"/>
          </p:cNvSpPr>
          <p:nvPr/>
        </p:nvSpPr>
        <p:spPr bwMode="auto">
          <a:xfrm flipH="1">
            <a:off x="2819400" y="1143000"/>
            <a:ext cx="762000" cy="1219200"/>
          </a:xfrm>
          <a:prstGeom prst="line">
            <a:avLst/>
          </a:prstGeom>
          <a:noFill/>
          <a:ln w="76200">
            <a:solidFill>
              <a:srgbClr val="3366FF"/>
            </a:solidFill>
            <a:prstDash val="sysDash"/>
            <a:round/>
            <a:headEnd/>
            <a:tailEnd type="triangle" w="med" len="med"/>
          </a:ln>
        </p:spPr>
        <p:txBody>
          <a:bodyPr wrap="none" anchor="ctr">
            <a:prstTxWarp prst="textNoShape">
              <a:avLst/>
            </a:prstTxWarp>
          </a:bodyPr>
          <a:lstStyle/>
          <a:p>
            <a:endParaRPr lang="en-US"/>
          </a:p>
        </p:txBody>
      </p:sp>
      <p:pic>
        <p:nvPicPr>
          <p:cNvPr id="101385" name="Inhaltsplatzhalter 4"/>
          <p:cNvPicPr>
            <a:picLocks noChangeAspect="1"/>
          </p:cNvPicPr>
          <p:nvPr/>
        </p:nvPicPr>
        <p:blipFill>
          <a:blip r:embed="rId3">
            <a:extLst/>
          </a:blip>
          <a:srcRect l="15109" t="21600" r="29207" b="30051"/>
          <a:stretch>
            <a:fillRect/>
          </a:stretch>
        </p:blipFill>
        <p:spPr bwMode="auto">
          <a:xfrm>
            <a:off x="1828800" y="2492896"/>
            <a:ext cx="1531345" cy="1880667"/>
          </a:xfrm>
          <a:prstGeom prst="ellipse">
            <a:avLst/>
          </a:prstGeom>
          <a:ln>
            <a:noFill/>
          </a:ln>
          <a:effectLst>
            <a:softEdge rad="112500"/>
          </a:effectLst>
          <a:extLst/>
        </p:spPr>
      </p:pic>
      <p:pic>
        <p:nvPicPr>
          <p:cNvPr id="22535" name="Picture 5"/>
          <p:cNvPicPr>
            <a:picLocks noChangeAspect="1" noChangeArrowheads="1"/>
          </p:cNvPicPr>
          <p:nvPr/>
        </p:nvPicPr>
        <p:blipFill>
          <a:blip r:embed="rId4"/>
          <a:srcRect/>
          <a:stretch>
            <a:fillRect/>
          </a:stretch>
        </p:blipFill>
        <p:spPr bwMode="auto">
          <a:xfrm>
            <a:off x="5076825" y="2924175"/>
            <a:ext cx="2541588" cy="1252538"/>
          </a:xfrm>
          <a:prstGeom prst="rect">
            <a:avLst/>
          </a:prstGeom>
          <a:noFill/>
          <a:ln w="9525">
            <a:noFill/>
            <a:miter lim="800000"/>
            <a:headEnd/>
            <a:tailEnd/>
          </a:ln>
        </p:spPr>
      </p:pic>
      <p:sp>
        <p:nvSpPr>
          <p:cNvPr id="3" name="Pfeil nach rechts 2"/>
          <p:cNvSpPr/>
          <p:nvPr/>
        </p:nvSpPr>
        <p:spPr>
          <a:xfrm>
            <a:off x="3492500" y="3213100"/>
            <a:ext cx="1295400" cy="484188"/>
          </a:xfrm>
          <a:prstGeom prst="rightArrow">
            <a:avLst/>
          </a:prstGeom>
          <a:solidFill>
            <a:srgbClr val="00009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sz="1800"/>
          </a:p>
        </p:txBody>
      </p:sp>
      <p:cxnSp>
        <p:nvCxnSpPr>
          <p:cNvPr id="6" name="Gewinkelte Verbindung 5"/>
          <p:cNvCxnSpPr/>
          <p:nvPr/>
        </p:nvCxnSpPr>
        <p:spPr>
          <a:xfrm rot="16200000" flipH="1">
            <a:off x="6839743" y="4472782"/>
            <a:ext cx="1008063" cy="647700"/>
          </a:xfrm>
          <a:prstGeom prst="bentConnector3">
            <a:avLst/>
          </a:prstGeom>
          <a:ln w="7620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cxnSp>
        <p:nvCxnSpPr>
          <p:cNvPr id="8" name="Gerade Verbindung mit Pfeil 7"/>
          <p:cNvCxnSpPr/>
          <p:nvPr/>
        </p:nvCxnSpPr>
        <p:spPr>
          <a:xfrm flipV="1">
            <a:off x="7019925" y="1700213"/>
            <a:ext cx="215900" cy="936625"/>
          </a:xfrm>
          <a:prstGeom prst="straightConnector1">
            <a:avLst/>
          </a:prstGeom>
          <a:ln w="7620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39" name="Textfeld 8"/>
          <p:cNvSpPr txBox="1">
            <a:spLocks noChangeArrowheads="1"/>
          </p:cNvSpPr>
          <p:nvPr/>
        </p:nvSpPr>
        <p:spPr bwMode="auto">
          <a:xfrm>
            <a:off x="3203575" y="692150"/>
            <a:ext cx="2012950" cy="366713"/>
          </a:xfrm>
          <a:prstGeom prst="rect">
            <a:avLst/>
          </a:prstGeom>
          <a:noFill/>
          <a:ln w="9525">
            <a:noFill/>
            <a:miter lim="800000"/>
            <a:headEnd/>
            <a:tailEnd/>
          </a:ln>
        </p:spPr>
        <p:txBody>
          <a:bodyPr wrap="none">
            <a:prstTxWarp prst="textNoShape">
              <a:avLst/>
            </a:prstTxWarp>
            <a:spAutoFit/>
          </a:bodyPr>
          <a:lstStyle/>
          <a:p>
            <a:r>
              <a:rPr lang="de-DE" sz="1800"/>
              <a:t>Russisch Amerika</a:t>
            </a:r>
          </a:p>
        </p:txBody>
      </p:sp>
      <p:sp>
        <p:nvSpPr>
          <p:cNvPr id="22540" name="Textfeld 9"/>
          <p:cNvSpPr txBox="1">
            <a:spLocks noChangeArrowheads="1"/>
          </p:cNvSpPr>
          <p:nvPr/>
        </p:nvSpPr>
        <p:spPr bwMode="auto">
          <a:xfrm>
            <a:off x="468313" y="620713"/>
            <a:ext cx="1836737" cy="366712"/>
          </a:xfrm>
          <a:prstGeom prst="rect">
            <a:avLst/>
          </a:prstGeom>
          <a:noFill/>
          <a:ln w="9525">
            <a:noFill/>
            <a:miter lim="800000"/>
            <a:headEnd/>
            <a:tailEnd/>
          </a:ln>
        </p:spPr>
        <p:txBody>
          <a:bodyPr wrap="none">
            <a:prstTxWarp prst="textNoShape">
              <a:avLst/>
            </a:prstTxWarp>
            <a:spAutoFit/>
          </a:bodyPr>
          <a:lstStyle/>
          <a:p>
            <a:r>
              <a:rPr lang="de-DE" sz="1800"/>
              <a:t>Kjachta, Sibirien</a:t>
            </a:r>
          </a:p>
        </p:txBody>
      </p:sp>
      <p:sp>
        <p:nvSpPr>
          <p:cNvPr id="22541" name="Textfeld 10"/>
          <p:cNvSpPr txBox="1">
            <a:spLocks noChangeArrowheads="1"/>
          </p:cNvSpPr>
          <p:nvPr/>
        </p:nvSpPr>
        <p:spPr bwMode="auto">
          <a:xfrm>
            <a:off x="26988" y="2060575"/>
            <a:ext cx="819150" cy="366713"/>
          </a:xfrm>
          <a:prstGeom prst="rect">
            <a:avLst/>
          </a:prstGeom>
          <a:noFill/>
          <a:ln w="9525">
            <a:noFill/>
            <a:miter lim="800000"/>
            <a:headEnd/>
            <a:tailEnd/>
          </a:ln>
        </p:spPr>
        <p:txBody>
          <a:bodyPr wrap="none">
            <a:prstTxWarp prst="textNoShape">
              <a:avLst/>
            </a:prstTxWarp>
            <a:spAutoFit/>
          </a:bodyPr>
          <a:lstStyle/>
          <a:p>
            <a:r>
              <a:rPr lang="de-DE" sz="1800"/>
              <a:t>Türkei</a:t>
            </a:r>
          </a:p>
        </p:txBody>
      </p:sp>
      <p:sp>
        <p:nvSpPr>
          <p:cNvPr id="22542" name="Textfeld 11"/>
          <p:cNvSpPr txBox="1">
            <a:spLocks noChangeArrowheads="1"/>
          </p:cNvSpPr>
          <p:nvPr/>
        </p:nvSpPr>
        <p:spPr bwMode="auto">
          <a:xfrm>
            <a:off x="-6350" y="4508500"/>
            <a:ext cx="1657350" cy="641350"/>
          </a:xfrm>
          <a:prstGeom prst="rect">
            <a:avLst/>
          </a:prstGeom>
          <a:noFill/>
          <a:ln w="9525">
            <a:noFill/>
            <a:miter lim="800000"/>
            <a:headEnd/>
            <a:tailEnd/>
          </a:ln>
        </p:spPr>
        <p:txBody>
          <a:bodyPr wrap="none">
            <a:prstTxWarp prst="textNoShape">
              <a:avLst/>
            </a:prstTxWarp>
            <a:spAutoFit/>
          </a:bodyPr>
          <a:lstStyle/>
          <a:p>
            <a:r>
              <a:rPr lang="de-DE" sz="1800"/>
              <a:t>Schwarzmeer-</a:t>
            </a:r>
            <a:br>
              <a:rPr lang="de-DE" sz="1800"/>
            </a:br>
            <a:r>
              <a:rPr lang="de-DE" sz="1800"/>
              <a:t>gebiet</a:t>
            </a:r>
          </a:p>
        </p:txBody>
      </p:sp>
      <p:sp>
        <p:nvSpPr>
          <p:cNvPr id="22543" name="Textfeld 12"/>
          <p:cNvSpPr txBox="1">
            <a:spLocks noChangeArrowheads="1"/>
          </p:cNvSpPr>
          <p:nvPr/>
        </p:nvSpPr>
        <p:spPr bwMode="auto">
          <a:xfrm>
            <a:off x="1979613" y="6021388"/>
            <a:ext cx="1644650" cy="366712"/>
          </a:xfrm>
          <a:prstGeom prst="rect">
            <a:avLst/>
          </a:prstGeom>
          <a:noFill/>
          <a:ln w="9525">
            <a:noFill/>
            <a:miter lim="800000"/>
            <a:headEnd/>
            <a:tailEnd/>
          </a:ln>
        </p:spPr>
        <p:txBody>
          <a:bodyPr wrap="none">
            <a:prstTxWarp prst="textNoShape">
              <a:avLst/>
            </a:prstTxWarp>
            <a:spAutoFit/>
          </a:bodyPr>
          <a:lstStyle/>
          <a:p>
            <a:r>
              <a:rPr lang="de-DE" sz="1800"/>
              <a:t>St. Petersburg</a:t>
            </a:r>
          </a:p>
        </p:txBody>
      </p:sp>
      <p:sp>
        <p:nvSpPr>
          <p:cNvPr id="22544" name="Textfeld 13"/>
          <p:cNvSpPr txBox="1">
            <a:spLocks noChangeArrowheads="1"/>
          </p:cNvSpPr>
          <p:nvPr/>
        </p:nvSpPr>
        <p:spPr bwMode="auto">
          <a:xfrm>
            <a:off x="4427538" y="2565400"/>
            <a:ext cx="4389437" cy="366713"/>
          </a:xfrm>
          <a:prstGeom prst="rect">
            <a:avLst/>
          </a:prstGeom>
          <a:noFill/>
          <a:ln w="9525">
            <a:noFill/>
            <a:miter lim="800000"/>
            <a:headEnd/>
            <a:tailEnd/>
          </a:ln>
        </p:spPr>
        <p:txBody>
          <a:bodyPr wrap="none">
            <a:prstTxWarp prst="textNoShape">
              <a:avLst/>
            </a:prstTxWarp>
            <a:spAutoFit/>
          </a:bodyPr>
          <a:lstStyle/>
          <a:p>
            <a:r>
              <a:rPr lang="de-DE" sz="1800"/>
              <a:t>Academisches Museum Göttingen (1773)</a:t>
            </a:r>
          </a:p>
        </p:txBody>
      </p:sp>
      <p:sp>
        <p:nvSpPr>
          <p:cNvPr id="22545" name="Textfeld 14"/>
          <p:cNvSpPr txBox="1">
            <a:spLocks noChangeArrowheads="1"/>
          </p:cNvSpPr>
          <p:nvPr/>
        </p:nvSpPr>
        <p:spPr bwMode="auto">
          <a:xfrm>
            <a:off x="7524750" y="5445125"/>
            <a:ext cx="1265238" cy="366713"/>
          </a:xfrm>
          <a:prstGeom prst="rect">
            <a:avLst/>
          </a:prstGeom>
          <a:noFill/>
          <a:ln w="9525">
            <a:noFill/>
            <a:miter lim="800000"/>
            <a:headEnd/>
            <a:tailEnd/>
          </a:ln>
        </p:spPr>
        <p:txBody>
          <a:bodyPr wrap="none">
            <a:prstTxWarp prst="textNoShape">
              <a:avLst/>
            </a:prstTxWarp>
            <a:spAutoFit/>
          </a:bodyPr>
          <a:lstStyle/>
          <a:p>
            <a:r>
              <a:rPr lang="de-DE" sz="1800"/>
              <a:t>Ethnologie</a:t>
            </a:r>
          </a:p>
        </p:txBody>
      </p:sp>
      <p:sp>
        <p:nvSpPr>
          <p:cNvPr id="22546" name="Textfeld 15"/>
          <p:cNvSpPr txBox="1">
            <a:spLocks noChangeArrowheads="1"/>
          </p:cNvSpPr>
          <p:nvPr/>
        </p:nvSpPr>
        <p:spPr bwMode="auto">
          <a:xfrm>
            <a:off x="6875463" y="1484313"/>
            <a:ext cx="1060450" cy="366712"/>
          </a:xfrm>
          <a:prstGeom prst="rect">
            <a:avLst/>
          </a:prstGeom>
          <a:noFill/>
          <a:ln w="9525">
            <a:noFill/>
            <a:miter lim="800000"/>
            <a:headEnd/>
            <a:tailEnd/>
          </a:ln>
        </p:spPr>
        <p:txBody>
          <a:bodyPr wrap="none">
            <a:prstTxWarp prst="textNoShape">
              <a:avLst/>
            </a:prstTxWarp>
            <a:spAutoFit/>
          </a:bodyPr>
          <a:lstStyle/>
          <a:p>
            <a:r>
              <a:rPr lang="de-DE" sz="1800"/>
              <a:t>Zoologie</a:t>
            </a:r>
          </a:p>
        </p:txBody>
      </p:sp>
      <p:cxnSp>
        <p:nvCxnSpPr>
          <p:cNvPr id="18" name="Gewinkelte Verbindung 17"/>
          <p:cNvCxnSpPr/>
          <p:nvPr/>
        </p:nvCxnSpPr>
        <p:spPr>
          <a:xfrm rot="5400000">
            <a:off x="4391819" y="4688682"/>
            <a:ext cx="1079500" cy="576262"/>
          </a:xfrm>
          <a:prstGeom prst="bentConnector3">
            <a:avLst/>
          </a:prstGeom>
          <a:ln w="7620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48" name="Textfeld 19"/>
          <p:cNvSpPr txBox="1">
            <a:spLocks noChangeArrowheads="1"/>
          </p:cNvSpPr>
          <p:nvPr/>
        </p:nvSpPr>
        <p:spPr bwMode="auto">
          <a:xfrm>
            <a:off x="4284663" y="5589588"/>
            <a:ext cx="2179637" cy="366712"/>
          </a:xfrm>
          <a:prstGeom prst="rect">
            <a:avLst/>
          </a:prstGeom>
          <a:noFill/>
          <a:ln w="9525">
            <a:noFill/>
            <a:miter lim="800000"/>
            <a:headEnd/>
            <a:tailEnd/>
          </a:ln>
        </p:spPr>
        <p:txBody>
          <a:bodyPr wrap="none">
            <a:prstTxWarp prst="textNoShape">
              <a:avLst/>
            </a:prstTxWarp>
            <a:spAutoFit/>
          </a:bodyPr>
          <a:lstStyle/>
          <a:p>
            <a:r>
              <a:rPr lang="de-DE" sz="1800"/>
              <a:t>Geowissenschaften</a:t>
            </a:r>
          </a:p>
        </p:txBody>
      </p:sp>
      <p:cxnSp>
        <p:nvCxnSpPr>
          <p:cNvPr id="22" name="Gerade Verbindung mit Pfeil 21"/>
          <p:cNvCxnSpPr/>
          <p:nvPr/>
        </p:nvCxnSpPr>
        <p:spPr>
          <a:xfrm>
            <a:off x="6084888" y="4365625"/>
            <a:ext cx="142875" cy="647700"/>
          </a:xfrm>
          <a:prstGeom prst="straightConnector1">
            <a:avLst/>
          </a:prstGeom>
          <a:ln w="7620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50" name="Textfeld 23"/>
          <p:cNvSpPr txBox="1">
            <a:spLocks noChangeArrowheads="1"/>
          </p:cNvSpPr>
          <p:nvPr/>
        </p:nvSpPr>
        <p:spPr bwMode="auto">
          <a:xfrm>
            <a:off x="5651500" y="5084763"/>
            <a:ext cx="1720850" cy="366712"/>
          </a:xfrm>
          <a:prstGeom prst="rect">
            <a:avLst/>
          </a:prstGeom>
          <a:noFill/>
          <a:ln w="9525">
            <a:noFill/>
            <a:miter lim="800000"/>
            <a:headEnd/>
            <a:tailEnd/>
          </a:ln>
        </p:spPr>
        <p:txBody>
          <a:bodyPr wrap="none">
            <a:prstTxWarp prst="textNoShape">
              <a:avLst/>
            </a:prstTxWarp>
            <a:spAutoFit/>
          </a:bodyPr>
          <a:lstStyle/>
          <a:p>
            <a:r>
              <a:rPr lang="de-DE" sz="1800"/>
              <a:t>SUB-Göttingen</a:t>
            </a:r>
          </a:p>
        </p:txBody>
      </p:sp>
      <p:cxnSp>
        <p:nvCxnSpPr>
          <p:cNvPr id="26" name="Gerade Verbindung mit Pfeil 25"/>
          <p:cNvCxnSpPr/>
          <p:nvPr/>
        </p:nvCxnSpPr>
        <p:spPr>
          <a:xfrm flipH="1" flipV="1">
            <a:off x="5003800" y="1916113"/>
            <a:ext cx="360363" cy="504825"/>
          </a:xfrm>
          <a:prstGeom prst="straightConnector1">
            <a:avLst/>
          </a:prstGeom>
          <a:ln w="5715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52" name="Textfeld 26"/>
          <p:cNvSpPr txBox="1">
            <a:spLocks noChangeArrowheads="1"/>
          </p:cNvSpPr>
          <p:nvPr/>
        </p:nvSpPr>
        <p:spPr bwMode="auto">
          <a:xfrm>
            <a:off x="4716463" y="1628775"/>
            <a:ext cx="1149350" cy="366713"/>
          </a:xfrm>
          <a:prstGeom prst="rect">
            <a:avLst/>
          </a:prstGeom>
          <a:noFill/>
          <a:ln w="9525">
            <a:noFill/>
            <a:miter lim="800000"/>
            <a:headEnd/>
            <a:tailEnd/>
          </a:ln>
        </p:spPr>
        <p:txBody>
          <a:bodyPr wrap="none">
            <a:prstTxWarp prst="textNoShape">
              <a:avLst/>
            </a:prstTxWarp>
            <a:spAutoFit/>
          </a:bodyPr>
          <a:lstStyle/>
          <a:p>
            <a:r>
              <a:rPr lang="de-DE" sz="1800"/>
              <a:t>Anatomie</a:t>
            </a:r>
          </a:p>
        </p:txBody>
      </p:sp>
      <p:cxnSp>
        <p:nvCxnSpPr>
          <p:cNvPr id="29" name="Gerade Verbindung mit Pfeil 28"/>
          <p:cNvCxnSpPr/>
          <p:nvPr/>
        </p:nvCxnSpPr>
        <p:spPr>
          <a:xfrm flipV="1">
            <a:off x="6156325" y="1412875"/>
            <a:ext cx="215900" cy="1008063"/>
          </a:xfrm>
          <a:prstGeom prst="straightConnector1">
            <a:avLst/>
          </a:prstGeom>
          <a:ln w="5715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54" name="Textfeld 29"/>
          <p:cNvSpPr txBox="1">
            <a:spLocks noChangeArrowheads="1"/>
          </p:cNvSpPr>
          <p:nvPr/>
        </p:nvSpPr>
        <p:spPr bwMode="auto">
          <a:xfrm>
            <a:off x="5795963" y="1052513"/>
            <a:ext cx="1862137" cy="366712"/>
          </a:xfrm>
          <a:prstGeom prst="rect">
            <a:avLst/>
          </a:prstGeom>
          <a:noFill/>
          <a:ln w="9525">
            <a:noFill/>
            <a:miter lim="800000"/>
            <a:headEnd/>
            <a:tailEnd/>
          </a:ln>
        </p:spPr>
        <p:txBody>
          <a:bodyPr wrap="none">
            <a:prstTxWarp prst="textNoShape">
              <a:avLst/>
            </a:prstTxWarp>
            <a:spAutoFit/>
          </a:bodyPr>
          <a:lstStyle/>
          <a:p>
            <a:r>
              <a:rPr lang="de-DE" sz="1800"/>
              <a:t>Kunstgeschichte</a:t>
            </a:r>
          </a:p>
        </p:txBody>
      </p:sp>
      <p:cxnSp>
        <p:nvCxnSpPr>
          <p:cNvPr id="101376" name="Gekrümmte Verbindung 101375"/>
          <p:cNvCxnSpPr/>
          <p:nvPr/>
        </p:nvCxnSpPr>
        <p:spPr>
          <a:xfrm flipV="1">
            <a:off x="6300788" y="549275"/>
            <a:ext cx="792162" cy="431800"/>
          </a:xfrm>
          <a:prstGeom prst="curvedConnector3">
            <a:avLst/>
          </a:prstGeom>
          <a:ln w="5715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56" name="Textfeld 101376"/>
          <p:cNvSpPr txBox="1">
            <a:spLocks noChangeArrowheads="1"/>
          </p:cNvSpPr>
          <p:nvPr/>
        </p:nvSpPr>
        <p:spPr bwMode="auto">
          <a:xfrm>
            <a:off x="7092950" y="333375"/>
            <a:ext cx="742950" cy="457200"/>
          </a:xfrm>
          <a:prstGeom prst="rect">
            <a:avLst/>
          </a:prstGeom>
          <a:noFill/>
          <a:ln w="9525">
            <a:noFill/>
            <a:miter lim="800000"/>
            <a:headEnd/>
            <a:tailEnd/>
          </a:ln>
        </p:spPr>
        <p:txBody>
          <a:bodyPr wrap="none">
            <a:prstTxWarp prst="textNoShape">
              <a:avLst/>
            </a:prstTxWarp>
            <a:spAutoFit/>
          </a:bodyPr>
          <a:lstStyle/>
          <a:p>
            <a:r>
              <a:rPr lang="de-DE" b="1"/>
              <a:t>???</a:t>
            </a:r>
          </a:p>
        </p:txBody>
      </p:sp>
      <p:cxnSp>
        <p:nvCxnSpPr>
          <p:cNvPr id="101379" name="Gerade Verbindung mit Pfeil 101378"/>
          <p:cNvCxnSpPr/>
          <p:nvPr/>
        </p:nvCxnSpPr>
        <p:spPr>
          <a:xfrm>
            <a:off x="7740650" y="3500438"/>
            <a:ext cx="431800" cy="0"/>
          </a:xfrm>
          <a:prstGeom prst="straightConnector1">
            <a:avLst/>
          </a:prstGeom>
          <a:ln w="57150" cmpd="sng">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2558" name="Textfeld 101386"/>
          <p:cNvSpPr txBox="1">
            <a:spLocks noChangeArrowheads="1"/>
          </p:cNvSpPr>
          <p:nvPr/>
        </p:nvSpPr>
        <p:spPr bwMode="auto">
          <a:xfrm>
            <a:off x="8234363" y="3213100"/>
            <a:ext cx="857250" cy="641350"/>
          </a:xfrm>
          <a:prstGeom prst="rect">
            <a:avLst/>
          </a:prstGeom>
          <a:noFill/>
          <a:ln w="9525">
            <a:noFill/>
            <a:miter lim="800000"/>
            <a:headEnd/>
            <a:tailEnd/>
          </a:ln>
        </p:spPr>
        <p:txBody>
          <a:bodyPr wrap="none">
            <a:prstTxWarp prst="textNoShape">
              <a:avLst/>
            </a:prstTxWarp>
            <a:spAutoFit/>
          </a:bodyPr>
          <a:lstStyle/>
          <a:p>
            <a:r>
              <a:rPr lang="de-DE" sz="1800"/>
              <a:t>Archä-</a:t>
            </a:r>
            <a:br>
              <a:rPr lang="de-DE" sz="1800"/>
            </a:br>
            <a:r>
              <a:rPr lang="de-DE" sz="1800"/>
              <a:t>ologie</a:t>
            </a:r>
          </a:p>
        </p:txBody>
      </p:sp>
      <p:cxnSp>
        <p:nvCxnSpPr>
          <p:cNvPr id="4" name="Gerade Verbindung mit Pfeil 3"/>
          <p:cNvCxnSpPr/>
          <p:nvPr/>
        </p:nvCxnSpPr>
        <p:spPr>
          <a:xfrm flipH="1" flipV="1">
            <a:off x="3131840" y="4293096"/>
            <a:ext cx="792088" cy="864096"/>
          </a:xfrm>
          <a:prstGeom prst="straightConnector1">
            <a:avLst/>
          </a:prstGeom>
          <a:ln w="76200" cmpd="sng">
            <a:solidFill>
              <a:srgbClr val="660066"/>
            </a:solidFill>
            <a:tailEnd type="arrow"/>
          </a:ln>
        </p:spPr>
        <p:style>
          <a:lnRef idx="2">
            <a:schemeClr val="accent1"/>
          </a:lnRef>
          <a:fillRef idx="0">
            <a:schemeClr val="accent1"/>
          </a:fillRef>
          <a:effectRef idx="1">
            <a:schemeClr val="accent1"/>
          </a:effectRef>
          <a:fontRef idx="minor">
            <a:schemeClr val="tx1"/>
          </a:fontRef>
        </p:style>
      </p:cxnSp>
      <p:sp>
        <p:nvSpPr>
          <p:cNvPr id="7" name="Textfeld 6"/>
          <p:cNvSpPr txBox="1"/>
          <p:nvPr/>
        </p:nvSpPr>
        <p:spPr>
          <a:xfrm>
            <a:off x="3131840" y="5085184"/>
            <a:ext cx="1121408" cy="646331"/>
          </a:xfrm>
          <a:prstGeom prst="rect">
            <a:avLst/>
          </a:prstGeom>
          <a:noFill/>
        </p:spPr>
        <p:txBody>
          <a:bodyPr wrap="none" rtlCol="0">
            <a:spAutoFit/>
          </a:bodyPr>
          <a:lstStyle/>
          <a:p>
            <a:r>
              <a:rPr lang="de-DE" sz="1800" dirty="0" smtClean="0"/>
              <a:t>China</a:t>
            </a:r>
          </a:p>
          <a:p>
            <a:r>
              <a:rPr lang="de-DE" sz="1800" dirty="0" smtClean="0"/>
              <a:t>Mongolei</a:t>
            </a:r>
            <a:endParaRPr lang="de-DE" sz="1800" dirty="0"/>
          </a:p>
        </p:txBody>
      </p:sp>
      <p:sp>
        <p:nvSpPr>
          <p:cNvPr id="2" name="Textfeld 1"/>
          <p:cNvSpPr txBox="1"/>
          <p:nvPr/>
        </p:nvSpPr>
        <p:spPr>
          <a:xfrm>
            <a:off x="1331640" y="116632"/>
            <a:ext cx="5214288" cy="461665"/>
          </a:xfrm>
          <a:prstGeom prst="rect">
            <a:avLst/>
          </a:prstGeom>
          <a:noFill/>
        </p:spPr>
        <p:txBody>
          <a:bodyPr wrap="none" rtlCol="0">
            <a:spAutoFit/>
          </a:bodyPr>
          <a:lstStyle/>
          <a:p>
            <a:r>
              <a:rPr lang="de-DE" dirty="0" smtClean="0"/>
              <a:t>Provenienz Asch in versch. Instituten</a:t>
            </a:r>
            <a:endParaRPr lang="de-DE"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el 1"/>
          <p:cNvSpPr>
            <a:spLocks noGrp="1"/>
          </p:cNvSpPr>
          <p:nvPr>
            <p:ph type="title"/>
          </p:nvPr>
        </p:nvSpPr>
        <p:spPr/>
        <p:txBody>
          <a:bodyPr/>
          <a:lstStyle/>
          <a:p>
            <a:r>
              <a:rPr lang="de-DE" dirty="0" smtClean="0">
                <a:ea typeface="ＭＳ Ｐゴシック" pitchFamily="-123" charset="-128"/>
              </a:rPr>
              <a:t>Zusätzliche Dokumente zu den </a:t>
            </a:r>
            <a:r>
              <a:rPr lang="de-DE" dirty="0" smtClean="0">
                <a:ea typeface="ＭＳ Ｐゴシック" pitchFamily="-123" charset="-128"/>
              </a:rPr>
              <a:t>Sammlungsstücken</a:t>
            </a:r>
            <a:br>
              <a:rPr lang="de-DE" dirty="0" smtClean="0">
                <a:ea typeface="ＭＳ Ｐゴシック" pitchFamily="-123" charset="-128"/>
              </a:rPr>
            </a:br>
            <a:r>
              <a:rPr lang="de-DE" dirty="0" smtClean="0">
                <a:ea typeface="ＭＳ Ｐゴシック" pitchFamily="-123" charset="-128"/>
              </a:rPr>
              <a:t>sollen verlinkt werden, als Evidenzen für die Provenienz</a:t>
            </a:r>
            <a:endParaRPr lang="de-DE" dirty="0">
              <a:ea typeface="ＭＳ Ｐゴシック" pitchFamily="-123" charset="-128"/>
            </a:endParaRPr>
          </a:p>
        </p:txBody>
      </p:sp>
      <p:sp>
        <p:nvSpPr>
          <p:cNvPr id="24578" name="Inhaltsplatzhalter 2"/>
          <p:cNvSpPr>
            <a:spLocks noGrp="1"/>
          </p:cNvSpPr>
          <p:nvPr>
            <p:ph idx="1"/>
          </p:nvPr>
        </p:nvSpPr>
        <p:spPr/>
        <p:txBody>
          <a:bodyPr/>
          <a:lstStyle/>
          <a:p>
            <a:pPr lvl="1">
              <a:lnSpc>
                <a:spcPct val="200000"/>
              </a:lnSpc>
              <a:spcBef>
                <a:spcPct val="0"/>
              </a:spcBef>
              <a:buFont typeface="Wingdings" pitchFamily="-123" charset="2"/>
              <a:buChar char="§"/>
            </a:pPr>
            <a:r>
              <a:rPr lang="en-GB" sz="1800" dirty="0" err="1">
                <a:solidFill>
                  <a:srgbClr val="003867"/>
                </a:solidFill>
                <a:ea typeface="Arial" pitchFamily="-123" charset="0"/>
              </a:rPr>
              <a:t>Briefe</a:t>
            </a:r>
            <a:r>
              <a:rPr lang="en-GB" sz="1800" dirty="0">
                <a:solidFill>
                  <a:srgbClr val="003867"/>
                </a:solidFill>
                <a:ea typeface="Arial" pitchFamily="-123" charset="0"/>
              </a:rPr>
              <a:t> von </a:t>
            </a:r>
            <a:r>
              <a:rPr lang="en-GB" sz="1800" dirty="0" err="1">
                <a:solidFill>
                  <a:srgbClr val="003867"/>
                </a:solidFill>
                <a:ea typeface="Arial" pitchFamily="-123" charset="0"/>
              </a:rPr>
              <a:t>Aschs</a:t>
            </a:r>
            <a:r>
              <a:rPr lang="en-GB" sz="1800" dirty="0">
                <a:solidFill>
                  <a:srgbClr val="003867"/>
                </a:solidFill>
                <a:ea typeface="Arial" pitchFamily="-123" charset="0"/>
              </a:rPr>
              <a:t> an </a:t>
            </a:r>
            <a:r>
              <a:rPr lang="en-GB" sz="1800" dirty="0" err="1">
                <a:solidFill>
                  <a:srgbClr val="003867"/>
                </a:solidFill>
                <a:ea typeface="Arial" pitchFamily="-123" charset="0"/>
              </a:rPr>
              <a:t>Heyne</a:t>
            </a:r>
            <a:endParaRPr lang="en-GB" sz="1800" dirty="0">
              <a:solidFill>
                <a:srgbClr val="003867"/>
              </a:solidFill>
              <a:ea typeface="Arial" pitchFamily="-123" charset="0"/>
            </a:endParaRPr>
          </a:p>
          <a:p>
            <a:pPr lvl="1">
              <a:lnSpc>
                <a:spcPct val="200000"/>
              </a:lnSpc>
              <a:spcBef>
                <a:spcPct val="0"/>
              </a:spcBef>
              <a:buFont typeface="Wingdings" pitchFamily="-123" charset="2"/>
              <a:buChar char="§"/>
            </a:pPr>
            <a:r>
              <a:rPr lang="en-GB" sz="1800" dirty="0" err="1">
                <a:solidFill>
                  <a:srgbClr val="003867"/>
                </a:solidFill>
                <a:ea typeface="Arial" pitchFamily="-123" charset="0"/>
              </a:rPr>
              <a:t>Briefe</a:t>
            </a:r>
            <a:r>
              <a:rPr lang="en-GB" sz="1800" dirty="0">
                <a:solidFill>
                  <a:srgbClr val="003867"/>
                </a:solidFill>
                <a:ea typeface="Arial" pitchFamily="-123" charset="0"/>
              </a:rPr>
              <a:t> </a:t>
            </a:r>
            <a:r>
              <a:rPr lang="en-GB" sz="1800" dirty="0" err="1">
                <a:solidFill>
                  <a:srgbClr val="003867"/>
                </a:solidFill>
                <a:ea typeface="Arial" pitchFamily="-123" charset="0"/>
              </a:rPr>
              <a:t>anderer</a:t>
            </a:r>
            <a:r>
              <a:rPr lang="en-GB" sz="1800" dirty="0">
                <a:solidFill>
                  <a:srgbClr val="003867"/>
                </a:solidFill>
                <a:ea typeface="Arial" pitchFamily="-123" charset="0"/>
              </a:rPr>
              <a:t> </a:t>
            </a:r>
            <a:r>
              <a:rPr lang="en-GB" sz="1800" dirty="0" err="1">
                <a:solidFill>
                  <a:srgbClr val="003867"/>
                </a:solidFill>
                <a:ea typeface="Arial" pitchFamily="-123" charset="0"/>
              </a:rPr>
              <a:t>Absender</a:t>
            </a:r>
            <a:r>
              <a:rPr lang="en-GB" sz="1800" dirty="0">
                <a:solidFill>
                  <a:srgbClr val="003867"/>
                </a:solidFill>
                <a:ea typeface="Arial" pitchFamily="-123" charset="0"/>
              </a:rPr>
              <a:t> die </a:t>
            </a:r>
            <a:r>
              <a:rPr lang="en-GB" sz="1800" dirty="0" err="1">
                <a:solidFill>
                  <a:srgbClr val="003867"/>
                </a:solidFill>
                <a:ea typeface="Arial" pitchFamily="-123" charset="0"/>
              </a:rPr>
              <a:t>Sendungen</a:t>
            </a:r>
            <a:r>
              <a:rPr lang="en-GB" sz="1800" dirty="0">
                <a:solidFill>
                  <a:srgbClr val="003867"/>
                </a:solidFill>
                <a:ea typeface="Arial" pitchFamily="-123" charset="0"/>
              </a:rPr>
              <a:t> von </a:t>
            </a:r>
            <a:r>
              <a:rPr lang="en-GB" sz="1800" dirty="0" err="1">
                <a:solidFill>
                  <a:srgbClr val="003867"/>
                </a:solidFill>
                <a:ea typeface="Arial" pitchFamily="-123" charset="0"/>
              </a:rPr>
              <a:t>Aschs</a:t>
            </a:r>
            <a:r>
              <a:rPr lang="en-GB" sz="1800" dirty="0">
                <a:solidFill>
                  <a:srgbClr val="003867"/>
                </a:solidFill>
                <a:ea typeface="Arial" pitchFamily="-123" charset="0"/>
              </a:rPr>
              <a:t> </a:t>
            </a:r>
            <a:r>
              <a:rPr lang="en-GB" sz="1800" dirty="0" err="1">
                <a:solidFill>
                  <a:srgbClr val="003867"/>
                </a:solidFill>
                <a:ea typeface="Arial" pitchFamily="-123" charset="0"/>
              </a:rPr>
              <a:t>betreffend</a:t>
            </a:r>
            <a:endParaRPr lang="de-DE" sz="1800" dirty="0">
              <a:solidFill>
                <a:srgbClr val="003867"/>
              </a:solidFill>
              <a:ea typeface="Arial" pitchFamily="-123" charset="0"/>
            </a:endParaRPr>
          </a:p>
          <a:p>
            <a:pPr lvl="1">
              <a:lnSpc>
                <a:spcPct val="200000"/>
              </a:lnSpc>
              <a:spcBef>
                <a:spcPct val="0"/>
              </a:spcBef>
              <a:buFont typeface="Wingdings" pitchFamily="-123" charset="2"/>
              <a:buChar char="§"/>
            </a:pPr>
            <a:r>
              <a:rPr lang="en-GB" sz="1800" dirty="0" err="1">
                <a:solidFill>
                  <a:srgbClr val="003867"/>
                </a:solidFill>
                <a:ea typeface="Arial" pitchFamily="-123" charset="0"/>
              </a:rPr>
              <a:t>Verzeichnisse</a:t>
            </a:r>
            <a:r>
              <a:rPr lang="en-GB" sz="1800" dirty="0">
                <a:solidFill>
                  <a:srgbClr val="003867"/>
                </a:solidFill>
                <a:ea typeface="Arial" pitchFamily="-123" charset="0"/>
              </a:rPr>
              <a:t> der </a:t>
            </a:r>
            <a:r>
              <a:rPr lang="en-GB" sz="1800" dirty="0" err="1">
                <a:solidFill>
                  <a:srgbClr val="003867"/>
                </a:solidFill>
                <a:ea typeface="Arial" pitchFamily="-123" charset="0"/>
              </a:rPr>
              <a:t>Sendungen</a:t>
            </a:r>
            <a:endParaRPr lang="de-DE" sz="1800" dirty="0">
              <a:solidFill>
                <a:srgbClr val="003867"/>
              </a:solidFill>
              <a:ea typeface="Arial" pitchFamily="-123" charset="0"/>
            </a:endParaRPr>
          </a:p>
          <a:p>
            <a:pPr lvl="1">
              <a:lnSpc>
                <a:spcPct val="200000"/>
              </a:lnSpc>
              <a:spcBef>
                <a:spcPct val="0"/>
              </a:spcBef>
              <a:buFont typeface="Wingdings" pitchFamily="-123" charset="2"/>
              <a:buChar char="§"/>
            </a:pPr>
            <a:r>
              <a:rPr lang="de-DE" sz="1800" dirty="0">
                <a:solidFill>
                  <a:srgbClr val="003867"/>
                </a:solidFill>
                <a:ea typeface="Arial" pitchFamily="-123" charset="0"/>
              </a:rPr>
              <a:t>Notizen zu einzelnen Objekten</a:t>
            </a:r>
          </a:p>
          <a:p>
            <a:pPr lvl="1">
              <a:lnSpc>
                <a:spcPct val="200000"/>
              </a:lnSpc>
              <a:spcBef>
                <a:spcPct val="0"/>
              </a:spcBef>
              <a:buFont typeface="Wingdings" pitchFamily="-123" charset="2"/>
              <a:buChar char="§"/>
            </a:pPr>
            <a:r>
              <a:rPr lang="de-DE" sz="1800" dirty="0">
                <a:solidFill>
                  <a:srgbClr val="003867"/>
                </a:solidFill>
                <a:ea typeface="Arial" pitchFamily="-123" charset="0"/>
              </a:rPr>
              <a:t>Objekt-Etiketten (z.T. von Asch selbst geschrieben, z.T. in Göttingen angefertigt</a:t>
            </a:r>
            <a:endParaRPr lang="en-GB" sz="1800" dirty="0">
              <a:solidFill>
                <a:srgbClr val="003867"/>
              </a:solidFill>
              <a:ea typeface="Arial" pitchFamily="-123" charset="0"/>
            </a:endParaRPr>
          </a:p>
        </p:txBody>
      </p:sp>
      <p:sp>
        <p:nvSpPr>
          <p:cNvPr id="24579" name="Fußzeilenplatzhalter 3"/>
          <p:cNvSpPr>
            <a:spLocks noGrp="1"/>
          </p:cNvSpPr>
          <p:nvPr>
            <p:ph type="ftr" sz="quarter" idx="10"/>
          </p:nvPr>
        </p:nvSpPr>
        <p:spPr>
          <a:noFill/>
          <a:ln>
            <a:miter lim="800000"/>
            <a:headEnd/>
            <a:tailEnd/>
          </a:ln>
        </p:spPr>
        <p:txBody>
          <a:bodyPr/>
          <a:lstStyle/>
          <a:p>
            <a:pPr algn="l"/>
            <a:endParaRPr lang="de-DE">
              <a:latin typeface="Arial" pitchFamily="-123" charset="0"/>
              <a:ea typeface="ＭＳ Ｐゴシック" pitchFamily="-123" charset="-128"/>
              <a:cs typeface="ＭＳ Ｐゴシック" pitchFamily="-123" charset="-128"/>
            </a:endParaRPr>
          </a:p>
          <a:p>
            <a:r>
              <a:rPr lang="de-DE">
                <a:latin typeface="Arial" pitchFamily="-123" charset="0"/>
                <a:ea typeface="ＭＳ Ｐゴシック" pitchFamily="-123" charset="-128"/>
                <a:cs typeface="ＭＳ Ｐゴシック" pitchFamily="-123" charset="-128"/>
              </a:rPr>
              <a:t>6. Tagung Sammlungsmanagement - 13.04.2015</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Cod_Ms_Asch_1_bl_097r"/>
          <p:cNvPicPr>
            <a:picLocks noChangeAspect="1" noChangeArrowheads="1"/>
          </p:cNvPicPr>
          <p:nvPr/>
        </p:nvPicPr>
        <p:blipFill>
          <a:blip r:embed="rId3"/>
          <a:srcRect/>
          <a:stretch>
            <a:fillRect/>
          </a:stretch>
        </p:blipFill>
        <p:spPr bwMode="auto">
          <a:xfrm>
            <a:off x="2525713" y="0"/>
            <a:ext cx="4176712" cy="6423025"/>
          </a:xfrm>
          <a:prstGeom prst="rect">
            <a:avLst/>
          </a:prstGeom>
          <a:noFill/>
          <a:ln w="9525">
            <a:noFill/>
            <a:miter lim="800000"/>
            <a:headEnd/>
            <a:tailEnd/>
          </a:ln>
        </p:spPr>
      </p:pic>
      <p:sp>
        <p:nvSpPr>
          <p:cNvPr id="2" name="Textfeld 1"/>
          <p:cNvSpPr txBox="1"/>
          <p:nvPr/>
        </p:nvSpPr>
        <p:spPr>
          <a:xfrm>
            <a:off x="395536" y="1196752"/>
            <a:ext cx="1758564" cy="461665"/>
          </a:xfrm>
          <a:prstGeom prst="rect">
            <a:avLst/>
          </a:prstGeom>
          <a:noFill/>
        </p:spPr>
        <p:txBody>
          <a:bodyPr wrap="none" rtlCol="0">
            <a:spAutoFit/>
          </a:bodyPr>
          <a:lstStyle/>
          <a:p>
            <a:r>
              <a:rPr lang="de-DE" dirty="0" smtClean="0"/>
              <a:t>Verzeichnis</a:t>
            </a:r>
            <a:endParaRPr lang="de-DE"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p:txBody>
          <a:bodyPr/>
          <a:lstStyle/>
          <a:p>
            <a:endParaRPr lang="de-DE">
              <a:ea typeface="ＭＳ Ｐゴシック" pitchFamily="-123" charset="-128"/>
            </a:endParaRPr>
          </a:p>
        </p:txBody>
      </p:sp>
      <p:sp>
        <p:nvSpPr>
          <p:cNvPr id="32770" name="Rectangle 3"/>
          <p:cNvSpPr>
            <a:spLocks noGrp="1" noChangeArrowheads="1"/>
          </p:cNvSpPr>
          <p:nvPr>
            <p:ph type="body" idx="4294967295"/>
          </p:nvPr>
        </p:nvSpPr>
        <p:spPr/>
        <p:txBody>
          <a:bodyPr/>
          <a:lstStyle/>
          <a:p>
            <a:endParaRPr lang="de-DE">
              <a:ea typeface="ＭＳ Ｐゴシック" pitchFamily="-123" charset="-128"/>
            </a:endParaRPr>
          </a:p>
        </p:txBody>
      </p:sp>
      <p:pic>
        <p:nvPicPr>
          <p:cNvPr id="32771" name="Picture 4" descr="Ash-Objektetiketten_028"/>
          <p:cNvPicPr>
            <a:picLocks noChangeAspect="1" noChangeArrowheads="1"/>
          </p:cNvPicPr>
          <p:nvPr/>
        </p:nvPicPr>
        <p:blipFill>
          <a:blip r:embed="rId2"/>
          <a:srcRect l="12192" t="10493" r="5864" b="7407"/>
          <a:stretch>
            <a:fillRect/>
          </a:stretch>
        </p:blipFill>
        <p:spPr bwMode="auto">
          <a:xfrm>
            <a:off x="468313" y="404813"/>
            <a:ext cx="7632700" cy="573563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el 1"/>
          <p:cNvSpPr>
            <a:spLocks noGrp="1"/>
          </p:cNvSpPr>
          <p:nvPr>
            <p:ph type="title" idx="4294967295"/>
          </p:nvPr>
        </p:nvSpPr>
        <p:spPr/>
        <p:txBody>
          <a:bodyPr/>
          <a:lstStyle/>
          <a:p>
            <a:r>
              <a:rPr lang="de-DE">
                <a:ea typeface="ＭＳ Ｐゴシック" pitchFamily="-123" charset="-128"/>
              </a:rPr>
              <a:t>Die Sammlung ist heterogen und besteht aus:</a:t>
            </a:r>
          </a:p>
        </p:txBody>
      </p:sp>
      <p:sp>
        <p:nvSpPr>
          <p:cNvPr id="20482" name="Inhaltsplatzhalter 2"/>
          <p:cNvSpPr>
            <a:spLocks noGrp="1"/>
          </p:cNvSpPr>
          <p:nvPr>
            <p:ph idx="4294967295"/>
          </p:nvPr>
        </p:nvSpPr>
        <p:spPr>
          <a:xfrm>
            <a:off x="457200" y="1219200"/>
            <a:ext cx="8229600" cy="4525963"/>
          </a:xfrm>
        </p:spPr>
        <p:txBody>
          <a:bodyPr/>
          <a:lstStyle/>
          <a:p>
            <a:pPr lvl="1">
              <a:lnSpc>
                <a:spcPct val="150000"/>
              </a:lnSpc>
              <a:spcBef>
                <a:spcPct val="0"/>
              </a:spcBef>
              <a:buFont typeface="Wingdings" pitchFamily="-123" charset="2"/>
              <a:buChar char="§"/>
            </a:pPr>
            <a:r>
              <a:rPr lang="en-GB" sz="1800" dirty="0" err="1">
                <a:solidFill>
                  <a:srgbClr val="003867"/>
                </a:solidFill>
                <a:ea typeface="Arial" pitchFamily="-123" charset="0"/>
              </a:rPr>
              <a:t>Manuskripten</a:t>
            </a:r>
            <a:r>
              <a:rPr lang="en-GB" sz="1800" dirty="0">
                <a:solidFill>
                  <a:srgbClr val="003867"/>
                </a:solidFill>
                <a:ea typeface="Arial" pitchFamily="-123" charset="0"/>
              </a:rPr>
              <a:t>, </a:t>
            </a:r>
            <a:r>
              <a:rPr lang="en-GB" sz="1800" dirty="0" err="1">
                <a:solidFill>
                  <a:srgbClr val="003867"/>
                </a:solidFill>
                <a:ea typeface="Arial" pitchFamily="-123" charset="0"/>
              </a:rPr>
              <a:t>Büchern</a:t>
            </a:r>
            <a:r>
              <a:rPr lang="en-GB" sz="1800" dirty="0">
                <a:solidFill>
                  <a:srgbClr val="003867"/>
                </a:solidFill>
                <a:ea typeface="Arial" pitchFamily="-123" charset="0"/>
              </a:rPr>
              <a:t>, </a:t>
            </a:r>
            <a:r>
              <a:rPr lang="en-GB" sz="1800" dirty="0" err="1">
                <a:solidFill>
                  <a:srgbClr val="003867"/>
                </a:solidFill>
                <a:ea typeface="Arial" pitchFamily="-123" charset="0"/>
              </a:rPr>
              <a:t>Landkarten</a:t>
            </a:r>
            <a:r>
              <a:rPr lang="en-GB" sz="1800" dirty="0">
                <a:solidFill>
                  <a:srgbClr val="003867"/>
                </a:solidFill>
                <a:ea typeface="Arial" pitchFamily="-123" charset="0"/>
              </a:rPr>
              <a:t>, </a:t>
            </a:r>
            <a:r>
              <a:rPr lang="en-GB" sz="1800" dirty="0" err="1">
                <a:solidFill>
                  <a:srgbClr val="003867"/>
                </a:solidFill>
                <a:ea typeface="Arial" pitchFamily="-123" charset="0"/>
              </a:rPr>
              <a:t>Stadtansichten</a:t>
            </a:r>
            <a:r>
              <a:rPr lang="en-GB" sz="1800" dirty="0">
                <a:solidFill>
                  <a:srgbClr val="003867"/>
                </a:solidFill>
                <a:ea typeface="Arial" pitchFamily="-123" charset="0"/>
              </a:rPr>
              <a:t> (SUB </a:t>
            </a:r>
            <a:r>
              <a:rPr lang="en-GB" sz="1800" dirty="0" err="1">
                <a:solidFill>
                  <a:srgbClr val="003867"/>
                </a:solidFill>
                <a:ea typeface="Arial" pitchFamily="-123" charset="0"/>
              </a:rPr>
              <a:t>Göttingen</a:t>
            </a:r>
            <a:r>
              <a:rPr lang="en-GB" sz="1800" dirty="0">
                <a:solidFill>
                  <a:srgbClr val="003867"/>
                </a:solidFill>
                <a:ea typeface="Arial" pitchFamily="-123" charset="0"/>
              </a:rPr>
              <a:t>):</a:t>
            </a:r>
          </a:p>
          <a:p>
            <a:pPr lvl="1">
              <a:lnSpc>
                <a:spcPct val="150000"/>
              </a:lnSpc>
              <a:spcBef>
                <a:spcPct val="0"/>
              </a:spcBef>
              <a:buFont typeface="Wingdings" pitchFamily="-123" charset="2"/>
              <a:buChar char="§"/>
            </a:pPr>
            <a:r>
              <a:rPr lang="en-GB" sz="1800" dirty="0" err="1">
                <a:solidFill>
                  <a:srgbClr val="003867"/>
                </a:solidFill>
                <a:ea typeface="Arial" pitchFamily="-123" charset="0"/>
              </a:rPr>
              <a:t>Münzen</a:t>
            </a:r>
            <a:r>
              <a:rPr lang="en-GB" sz="1800" dirty="0">
                <a:solidFill>
                  <a:srgbClr val="003867"/>
                </a:solidFill>
                <a:ea typeface="Arial" pitchFamily="-123" charset="0"/>
              </a:rPr>
              <a:t> und </a:t>
            </a:r>
            <a:r>
              <a:rPr lang="en-GB" sz="1800" dirty="0" err="1">
                <a:solidFill>
                  <a:srgbClr val="003867"/>
                </a:solidFill>
                <a:ea typeface="Arial" pitchFamily="-123" charset="0"/>
              </a:rPr>
              <a:t>Medaillen</a:t>
            </a:r>
            <a:r>
              <a:rPr lang="en-GB" sz="1800" dirty="0">
                <a:solidFill>
                  <a:srgbClr val="003867"/>
                </a:solidFill>
                <a:ea typeface="Arial" pitchFamily="-123" charset="0"/>
              </a:rPr>
              <a:t> (</a:t>
            </a:r>
            <a:r>
              <a:rPr lang="en-GB" sz="1800" dirty="0" err="1">
                <a:solidFill>
                  <a:srgbClr val="003867"/>
                </a:solidFill>
                <a:ea typeface="Arial" pitchFamily="-123" charset="0"/>
              </a:rPr>
              <a:t>Archäologisches</a:t>
            </a:r>
            <a:r>
              <a:rPr lang="en-GB" sz="1800" dirty="0">
                <a:solidFill>
                  <a:srgbClr val="003867"/>
                </a:solidFill>
                <a:ea typeface="Arial" pitchFamily="-123" charset="0"/>
              </a:rPr>
              <a:t> </a:t>
            </a:r>
            <a:r>
              <a:rPr lang="en-GB" sz="1800" dirty="0" err="1">
                <a:solidFill>
                  <a:srgbClr val="003867"/>
                </a:solidFill>
                <a:ea typeface="Arial" pitchFamily="-123" charset="0"/>
              </a:rPr>
              <a:t>Institut</a:t>
            </a:r>
            <a:r>
              <a:rPr lang="en-GB" sz="1800" dirty="0">
                <a:solidFill>
                  <a:srgbClr val="003867"/>
                </a:solidFill>
                <a:ea typeface="Arial" pitchFamily="-123" charset="0"/>
              </a:rPr>
              <a:t>)</a:t>
            </a:r>
            <a:endParaRPr lang="de-DE" sz="1800" dirty="0">
              <a:solidFill>
                <a:srgbClr val="003867"/>
              </a:solidFill>
              <a:ea typeface="Arial" pitchFamily="-123" charset="0"/>
            </a:endParaRPr>
          </a:p>
          <a:p>
            <a:pPr lvl="1">
              <a:lnSpc>
                <a:spcPct val="150000"/>
              </a:lnSpc>
              <a:spcBef>
                <a:spcPct val="0"/>
              </a:spcBef>
              <a:buFont typeface="Wingdings" pitchFamily="-123" charset="2"/>
              <a:buChar char="§"/>
            </a:pPr>
            <a:r>
              <a:rPr lang="en-GB" sz="1800" dirty="0" err="1">
                <a:solidFill>
                  <a:srgbClr val="003867"/>
                </a:solidFill>
                <a:ea typeface="Arial" pitchFamily="-123" charset="0"/>
              </a:rPr>
              <a:t>Ethnographische</a:t>
            </a:r>
            <a:r>
              <a:rPr lang="en-GB" sz="1800" dirty="0">
                <a:solidFill>
                  <a:srgbClr val="003867"/>
                </a:solidFill>
                <a:ea typeface="Arial" pitchFamily="-123" charset="0"/>
              </a:rPr>
              <a:t> </a:t>
            </a:r>
            <a:r>
              <a:rPr lang="en-GB" sz="1800" dirty="0" err="1">
                <a:solidFill>
                  <a:srgbClr val="003867"/>
                </a:solidFill>
                <a:ea typeface="Arial" pitchFamily="-123" charset="0"/>
              </a:rPr>
              <a:t>Objekte</a:t>
            </a:r>
            <a:r>
              <a:rPr lang="en-GB" sz="1800" dirty="0">
                <a:solidFill>
                  <a:srgbClr val="003867"/>
                </a:solidFill>
                <a:ea typeface="Arial" pitchFamily="-123" charset="0"/>
              </a:rPr>
              <a:t> </a:t>
            </a:r>
            <a:r>
              <a:rPr lang="en-GB" sz="1800" dirty="0" err="1">
                <a:solidFill>
                  <a:srgbClr val="003867"/>
                </a:solidFill>
                <a:ea typeface="Arial" pitchFamily="-123" charset="0"/>
              </a:rPr>
              <a:t>aus</a:t>
            </a:r>
            <a:r>
              <a:rPr lang="en-GB" sz="1800" dirty="0">
                <a:solidFill>
                  <a:srgbClr val="003867"/>
                </a:solidFill>
                <a:ea typeface="Arial" pitchFamily="-123" charset="0"/>
              </a:rPr>
              <a:t> </a:t>
            </a:r>
            <a:r>
              <a:rPr lang="en-GB" sz="1800" dirty="0" err="1">
                <a:solidFill>
                  <a:srgbClr val="003867"/>
                </a:solidFill>
                <a:ea typeface="Arial" pitchFamily="-123" charset="0"/>
              </a:rPr>
              <a:t>verschiedenen</a:t>
            </a:r>
            <a:r>
              <a:rPr lang="en-GB" sz="1800" dirty="0">
                <a:solidFill>
                  <a:srgbClr val="003867"/>
                </a:solidFill>
                <a:ea typeface="Arial" pitchFamily="-123" charset="0"/>
              </a:rPr>
              <a:t> </a:t>
            </a:r>
            <a:r>
              <a:rPr lang="en-GB" sz="1800" dirty="0" err="1">
                <a:solidFill>
                  <a:srgbClr val="003867"/>
                </a:solidFill>
                <a:ea typeface="Arial" pitchFamily="-123" charset="0"/>
              </a:rPr>
              <a:t>Regionen</a:t>
            </a:r>
            <a:r>
              <a:rPr lang="en-GB" sz="1800" dirty="0">
                <a:solidFill>
                  <a:srgbClr val="003867"/>
                </a:solidFill>
                <a:ea typeface="Arial" pitchFamily="-123" charset="0"/>
              </a:rPr>
              <a:t> (</a:t>
            </a:r>
            <a:r>
              <a:rPr lang="en-GB" sz="1800" dirty="0" err="1">
                <a:solidFill>
                  <a:srgbClr val="003867"/>
                </a:solidFill>
                <a:ea typeface="Arial" pitchFamily="-123" charset="0"/>
              </a:rPr>
              <a:t>Institut</a:t>
            </a:r>
            <a:r>
              <a:rPr lang="en-GB" sz="1800" dirty="0">
                <a:solidFill>
                  <a:srgbClr val="003867"/>
                </a:solidFill>
                <a:ea typeface="Arial" pitchFamily="-123" charset="0"/>
              </a:rPr>
              <a:t> </a:t>
            </a:r>
            <a:r>
              <a:rPr lang="en-GB" sz="1800" dirty="0" err="1">
                <a:solidFill>
                  <a:srgbClr val="003867"/>
                </a:solidFill>
                <a:ea typeface="Arial" pitchFamily="-123" charset="0"/>
              </a:rPr>
              <a:t>für</a:t>
            </a:r>
            <a:r>
              <a:rPr lang="en-GB" sz="1800" dirty="0">
                <a:solidFill>
                  <a:srgbClr val="003867"/>
                </a:solidFill>
                <a:ea typeface="Arial" pitchFamily="-123" charset="0"/>
              </a:rPr>
              <a:t> </a:t>
            </a:r>
            <a:r>
              <a:rPr lang="en-GB" sz="1800" dirty="0" err="1">
                <a:solidFill>
                  <a:srgbClr val="003867"/>
                </a:solidFill>
                <a:ea typeface="Arial" pitchFamily="-123" charset="0"/>
              </a:rPr>
              <a:t>Ethnologie</a:t>
            </a:r>
            <a:r>
              <a:rPr lang="en-GB" sz="1800" dirty="0">
                <a:solidFill>
                  <a:srgbClr val="003867"/>
                </a:solidFill>
                <a:ea typeface="Arial" pitchFamily="-123" charset="0"/>
              </a:rPr>
              <a:t>)</a:t>
            </a:r>
            <a:endParaRPr lang="de-DE" sz="1800" dirty="0">
              <a:solidFill>
                <a:srgbClr val="003867"/>
              </a:solidFill>
              <a:ea typeface="Arial" pitchFamily="-123" charset="0"/>
            </a:endParaRPr>
          </a:p>
          <a:p>
            <a:pPr lvl="1">
              <a:lnSpc>
                <a:spcPct val="150000"/>
              </a:lnSpc>
              <a:spcBef>
                <a:spcPct val="0"/>
              </a:spcBef>
              <a:buFont typeface="Wingdings" pitchFamily="-123" charset="2"/>
              <a:buChar char="§"/>
            </a:pPr>
            <a:r>
              <a:rPr lang="de-DE" sz="1800" dirty="0">
                <a:solidFill>
                  <a:srgbClr val="003867"/>
                </a:solidFill>
                <a:ea typeface="Arial" pitchFamily="-123" charset="0"/>
              </a:rPr>
              <a:t>Gesteine, Mineralien, Meteoriten, Fossilien (Geowissenschaftliches Zentrum)</a:t>
            </a:r>
          </a:p>
          <a:p>
            <a:pPr lvl="1">
              <a:lnSpc>
                <a:spcPct val="150000"/>
              </a:lnSpc>
              <a:spcBef>
                <a:spcPct val="0"/>
              </a:spcBef>
              <a:buFont typeface="Wingdings" pitchFamily="-123" charset="2"/>
              <a:buChar char="§"/>
            </a:pPr>
            <a:r>
              <a:rPr lang="de-DE" sz="1800" dirty="0">
                <a:solidFill>
                  <a:srgbClr val="003867"/>
                </a:solidFill>
                <a:ea typeface="Arial" pitchFamily="-123" charset="0"/>
              </a:rPr>
              <a:t>Kupferstiche, Porträts bedeutender russischer Persönlichkeiten (Kunstgeschichtliches Seminar)</a:t>
            </a:r>
            <a:endParaRPr lang="en-GB" sz="1800" dirty="0">
              <a:solidFill>
                <a:srgbClr val="003867"/>
              </a:solidFill>
              <a:ea typeface="Arial" pitchFamily="-123" charset="0"/>
            </a:endParaRPr>
          </a:p>
          <a:p>
            <a:pPr lvl="1">
              <a:lnSpc>
                <a:spcPct val="150000"/>
              </a:lnSpc>
              <a:spcBef>
                <a:spcPct val="0"/>
              </a:spcBef>
              <a:buFont typeface="Wingdings" pitchFamily="-123" charset="2"/>
              <a:buChar char="§"/>
            </a:pPr>
            <a:r>
              <a:rPr lang="en-GB" sz="1800" dirty="0" err="1">
                <a:solidFill>
                  <a:srgbClr val="003867"/>
                </a:solidFill>
                <a:ea typeface="Arial" pitchFamily="-123" charset="0"/>
              </a:rPr>
              <a:t>Menschliche</a:t>
            </a:r>
            <a:r>
              <a:rPr lang="en-GB" sz="1800" dirty="0">
                <a:solidFill>
                  <a:srgbClr val="003867"/>
                </a:solidFill>
                <a:ea typeface="Arial" pitchFamily="-123" charset="0"/>
              </a:rPr>
              <a:t> </a:t>
            </a:r>
            <a:r>
              <a:rPr lang="en-GB" sz="1800" dirty="0" err="1">
                <a:solidFill>
                  <a:srgbClr val="003867"/>
                </a:solidFill>
                <a:ea typeface="Arial" pitchFamily="-123" charset="0"/>
              </a:rPr>
              <a:t>Schädel</a:t>
            </a:r>
            <a:r>
              <a:rPr lang="en-GB" sz="1800" dirty="0">
                <a:solidFill>
                  <a:srgbClr val="003867"/>
                </a:solidFill>
                <a:ea typeface="Arial" pitchFamily="-123" charset="0"/>
              </a:rPr>
              <a:t> (</a:t>
            </a:r>
            <a:r>
              <a:rPr lang="en-GB" sz="1800" dirty="0" err="1">
                <a:solidFill>
                  <a:srgbClr val="003867"/>
                </a:solidFill>
                <a:ea typeface="Arial" pitchFamily="-123" charset="0"/>
              </a:rPr>
              <a:t>Zentrum</a:t>
            </a:r>
            <a:r>
              <a:rPr lang="en-GB" sz="1800" dirty="0">
                <a:solidFill>
                  <a:srgbClr val="003867"/>
                </a:solidFill>
                <a:ea typeface="Arial" pitchFamily="-123" charset="0"/>
              </a:rPr>
              <a:t> </a:t>
            </a:r>
            <a:r>
              <a:rPr lang="en-GB" sz="1800" dirty="0" err="1">
                <a:solidFill>
                  <a:srgbClr val="003867"/>
                </a:solidFill>
                <a:ea typeface="Arial" pitchFamily="-123" charset="0"/>
              </a:rPr>
              <a:t>Anatomie</a:t>
            </a:r>
            <a:r>
              <a:rPr lang="en-GB" sz="1800" dirty="0">
                <a:solidFill>
                  <a:srgbClr val="003867"/>
                </a:solidFill>
                <a:ea typeface="Arial" pitchFamily="-123" charset="0"/>
              </a:rPr>
              <a:t>: </a:t>
            </a:r>
            <a:r>
              <a:rPr lang="en-GB" sz="1800" dirty="0" err="1">
                <a:solidFill>
                  <a:srgbClr val="003867"/>
                </a:solidFill>
                <a:ea typeface="Arial" pitchFamily="-123" charset="0"/>
              </a:rPr>
              <a:t>Blumenbach’sche</a:t>
            </a:r>
            <a:r>
              <a:rPr lang="en-GB" sz="1800" dirty="0">
                <a:solidFill>
                  <a:srgbClr val="003867"/>
                </a:solidFill>
                <a:ea typeface="Arial" pitchFamily="-123" charset="0"/>
              </a:rPr>
              <a:t> </a:t>
            </a:r>
            <a:r>
              <a:rPr lang="en-GB" sz="1800" dirty="0" err="1">
                <a:solidFill>
                  <a:srgbClr val="003867"/>
                </a:solidFill>
                <a:ea typeface="Arial" pitchFamily="-123" charset="0"/>
              </a:rPr>
              <a:t>Schädelsammlung</a:t>
            </a:r>
            <a:r>
              <a:rPr lang="en-GB" sz="1800" dirty="0">
                <a:solidFill>
                  <a:srgbClr val="003867"/>
                </a:solidFill>
                <a:ea typeface="Arial" pitchFamily="-123" charset="0"/>
              </a:rPr>
              <a:t>)</a:t>
            </a:r>
            <a:endParaRPr lang="de-DE" sz="1800" dirty="0">
              <a:solidFill>
                <a:srgbClr val="003867"/>
              </a:solidFill>
              <a:ea typeface="Arial" pitchFamily="-123" charset="0"/>
            </a:endParaRPr>
          </a:p>
          <a:p>
            <a:pPr lvl="1">
              <a:lnSpc>
                <a:spcPct val="150000"/>
              </a:lnSpc>
              <a:spcBef>
                <a:spcPct val="0"/>
              </a:spcBef>
              <a:buFont typeface="Wingdings" pitchFamily="-123" charset="2"/>
              <a:buChar char="§"/>
            </a:pPr>
            <a:r>
              <a:rPr lang="en-GB" sz="1800" dirty="0" err="1">
                <a:solidFill>
                  <a:srgbClr val="003867"/>
                </a:solidFill>
                <a:ea typeface="Arial" pitchFamily="-123" charset="0"/>
              </a:rPr>
              <a:t>Ausgestopfte</a:t>
            </a:r>
            <a:r>
              <a:rPr lang="en-GB" sz="1800" dirty="0">
                <a:solidFill>
                  <a:srgbClr val="003867"/>
                </a:solidFill>
                <a:ea typeface="Arial" pitchFamily="-123" charset="0"/>
              </a:rPr>
              <a:t> </a:t>
            </a:r>
            <a:r>
              <a:rPr lang="en-GB" sz="1800" dirty="0" err="1">
                <a:solidFill>
                  <a:srgbClr val="003867"/>
                </a:solidFill>
                <a:ea typeface="Arial" pitchFamily="-123" charset="0"/>
              </a:rPr>
              <a:t>Tiere</a:t>
            </a:r>
            <a:r>
              <a:rPr lang="en-GB" sz="1800" dirty="0">
                <a:solidFill>
                  <a:srgbClr val="003867"/>
                </a:solidFill>
                <a:ea typeface="Arial" pitchFamily="-123" charset="0"/>
              </a:rPr>
              <a:t> &amp; “</a:t>
            </a:r>
            <a:r>
              <a:rPr lang="en-GB" sz="1800" dirty="0" err="1">
                <a:solidFill>
                  <a:srgbClr val="003867"/>
                </a:solidFill>
                <a:ea typeface="Arial" pitchFamily="-123" charset="0"/>
              </a:rPr>
              <a:t>Sämereyen</a:t>
            </a:r>
            <a:r>
              <a:rPr lang="en-GB" sz="1800" dirty="0">
                <a:solidFill>
                  <a:srgbClr val="003867"/>
                </a:solidFill>
                <a:ea typeface="Arial" pitchFamily="-123" charset="0"/>
              </a:rPr>
              <a:t>” (</a:t>
            </a:r>
            <a:r>
              <a:rPr lang="en-GB" sz="1800" dirty="0" err="1">
                <a:solidFill>
                  <a:srgbClr val="003867"/>
                </a:solidFill>
                <a:ea typeface="Arial" pitchFamily="-123" charset="0"/>
              </a:rPr>
              <a:t>Institut</a:t>
            </a:r>
            <a:r>
              <a:rPr lang="en-GB" sz="1800" dirty="0">
                <a:solidFill>
                  <a:srgbClr val="003867"/>
                </a:solidFill>
                <a:ea typeface="Arial" pitchFamily="-123" charset="0"/>
              </a:rPr>
              <a:t> </a:t>
            </a:r>
            <a:r>
              <a:rPr lang="en-GB" sz="1800" dirty="0" err="1">
                <a:solidFill>
                  <a:srgbClr val="003867"/>
                </a:solidFill>
                <a:ea typeface="Arial" pitchFamily="-123" charset="0"/>
              </a:rPr>
              <a:t>für</a:t>
            </a:r>
            <a:r>
              <a:rPr lang="en-GB" sz="1800" dirty="0">
                <a:solidFill>
                  <a:srgbClr val="003867"/>
                </a:solidFill>
                <a:ea typeface="Arial" pitchFamily="-123" charset="0"/>
              </a:rPr>
              <a:t> </a:t>
            </a:r>
            <a:r>
              <a:rPr lang="en-GB" sz="1800" dirty="0" err="1">
                <a:solidFill>
                  <a:srgbClr val="003867"/>
                </a:solidFill>
                <a:ea typeface="Arial" pitchFamily="-123" charset="0"/>
              </a:rPr>
              <a:t>Zoologie</a:t>
            </a:r>
            <a:r>
              <a:rPr lang="en-GB" sz="1800" dirty="0">
                <a:solidFill>
                  <a:srgbClr val="003867"/>
                </a:solidFill>
                <a:ea typeface="Arial" pitchFamily="-123" charset="0"/>
              </a:rPr>
              <a:t> und ?)</a:t>
            </a:r>
            <a:endParaRPr lang="de-DE" sz="1800" dirty="0">
              <a:solidFill>
                <a:srgbClr val="003867"/>
              </a:solidFill>
              <a:ea typeface="Arial" pitchFamily="-123" charset="0"/>
            </a:endParaRPr>
          </a:p>
          <a:p>
            <a:endParaRPr lang="de-DE" dirty="0">
              <a:ea typeface="ＭＳ Ｐゴシック" pitchFamily="-123" charset="-128"/>
            </a:endParaRPr>
          </a:p>
        </p:txBody>
      </p:sp>
      <p:sp>
        <p:nvSpPr>
          <p:cNvPr id="20483" name="Fußzeilenplatzhalter 3"/>
          <p:cNvSpPr txBox="1">
            <a:spLocks noGrp="1"/>
          </p:cNvSpPr>
          <p:nvPr/>
        </p:nvSpPr>
        <p:spPr bwMode="auto">
          <a:xfrm>
            <a:off x="2411413" y="6405563"/>
            <a:ext cx="3600450" cy="360362"/>
          </a:xfrm>
          <a:prstGeom prst="rect">
            <a:avLst/>
          </a:prstGeom>
          <a:noFill/>
          <a:ln w="9525">
            <a:noFill/>
            <a:miter lim="800000"/>
            <a:headEnd/>
            <a:tailEnd/>
          </a:ln>
        </p:spPr>
        <p:txBody>
          <a:bodyPr>
            <a:prstTxWarp prst="textNoShape">
              <a:avLst/>
            </a:prstTxWarp>
          </a:bodyPr>
          <a:lstStyle/>
          <a:p>
            <a:endParaRPr lang="de-DE" sz="800">
              <a:solidFill>
                <a:schemeClr val="bg1"/>
              </a:solidFill>
            </a:endParaRPr>
          </a:p>
          <a:p>
            <a:pPr algn="ctr"/>
            <a:r>
              <a:rPr lang="de-DE" sz="800">
                <a:solidFill>
                  <a:schemeClr val="bg1"/>
                </a:solidFill>
              </a:rPr>
              <a:t>6. Tagung Sammlungsmanagement - 13.04.2015</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0"/>
          </p:nvPr>
        </p:nvSpPr>
        <p:spPr/>
        <p:txBody>
          <a:bodyPr/>
          <a:lstStyle/>
          <a:p>
            <a:pPr>
              <a:defRPr/>
            </a:pPr>
            <a:r>
              <a:rPr lang="de-DE" smtClean="0"/>
              <a:t>[Anlass der Präsentation]</a:t>
            </a:r>
            <a:endParaRPr lang="de-DE"/>
          </a:p>
        </p:txBody>
      </p:sp>
      <p:pic>
        <p:nvPicPr>
          <p:cNvPr id="3" name="Bild 2" descr="Hall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980728"/>
            <a:ext cx="3624072" cy="5187696"/>
          </a:xfrm>
          <a:prstGeom prst="rect">
            <a:avLst/>
          </a:prstGeom>
        </p:spPr>
      </p:pic>
      <p:sp>
        <p:nvSpPr>
          <p:cNvPr id="4" name="Textfeld 3"/>
          <p:cNvSpPr txBox="1"/>
          <p:nvPr/>
        </p:nvSpPr>
        <p:spPr>
          <a:xfrm>
            <a:off x="5148064" y="2924944"/>
            <a:ext cx="3756006" cy="830997"/>
          </a:xfrm>
          <a:prstGeom prst="rect">
            <a:avLst/>
          </a:prstGeom>
          <a:noFill/>
        </p:spPr>
        <p:txBody>
          <a:bodyPr wrap="none" rtlCol="0">
            <a:spAutoFit/>
          </a:bodyPr>
          <a:lstStyle/>
          <a:p>
            <a:pPr algn="ctr"/>
            <a:r>
              <a:rPr lang="de-DE" dirty="0" smtClean="0">
                <a:solidFill>
                  <a:srgbClr val="003867"/>
                </a:solidFill>
              </a:rPr>
              <a:t>Albrecht von Haller</a:t>
            </a:r>
          </a:p>
          <a:p>
            <a:pPr algn="ctr"/>
            <a:r>
              <a:rPr lang="de-DE" dirty="0" smtClean="0">
                <a:solidFill>
                  <a:srgbClr val="003867"/>
                </a:solidFill>
              </a:rPr>
              <a:t>Aschs Lehrer in Göttingen</a:t>
            </a:r>
            <a:endParaRPr lang="de-DE" dirty="0">
              <a:solidFill>
                <a:srgbClr val="003867"/>
              </a:solidFill>
            </a:endParaRPr>
          </a:p>
        </p:txBody>
      </p:sp>
    </p:spTree>
    <p:extLst>
      <p:ext uri="{BB962C8B-B14F-4D97-AF65-F5344CB8AC3E}">
        <p14:creationId xmlns:p14="http://schemas.microsoft.com/office/powerpoint/2010/main" val="31323840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0"/>
          </p:nvPr>
        </p:nvSpPr>
        <p:spPr/>
        <p:txBody>
          <a:bodyPr/>
          <a:lstStyle/>
          <a:p>
            <a:pPr>
              <a:defRPr/>
            </a:pPr>
            <a:r>
              <a:rPr lang="de-DE" smtClean="0"/>
              <a:t>[Anlass der Präsentation]</a:t>
            </a:r>
            <a:endParaRPr lang="de-DE"/>
          </a:p>
        </p:txBody>
      </p:sp>
      <p:pic>
        <p:nvPicPr>
          <p:cNvPr id="3" name="Picture 4" descr="Cod-Ms-Asch-24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7544" y="1628800"/>
            <a:ext cx="8389611" cy="373699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251520" y="764704"/>
            <a:ext cx="8496944" cy="461665"/>
          </a:xfrm>
          <a:prstGeom prst="rect">
            <a:avLst/>
          </a:prstGeom>
          <a:noFill/>
        </p:spPr>
        <p:txBody>
          <a:bodyPr wrap="square" rtlCol="0">
            <a:spAutoFit/>
          </a:bodyPr>
          <a:lstStyle/>
          <a:p>
            <a:pPr algn="ctr"/>
            <a:r>
              <a:rPr lang="de-DE" dirty="0" err="1" smtClean="0">
                <a:solidFill>
                  <a:srgbClr val="003867"/>
                </a:solidFill>
              </a:rPr>
              <a:t>Cod</a:t>
            </a:r>
            <a:r>
              <a:rPr lang="de-DE" dirty="0" smtClean="0">
                <a:solidFill>
                  <a:srgbClr val="003867"/>
                </a:solidFill>
              </a:rPr>
              <a:t> </a:t>
            </a:r>
            <a:r>
              <a:rPr lang="de-DE" dirty="0" err="1" smtClean="0">
                <a:solidFill>
                  <a:srgbClr val="003867"/>
                </a:solidFill>
              </a:rPr>
              <a:t>Ms</a:t>
            </a:r>
            <a:r>
              <a:rPr lang="de-DE" dirty="0" smtClean="0">
                <a:solidFill>
                  <a:srgbClr val="003867"/>
                </a:solidFill>
              </a:rPr>
              <a:t> Asch 246</a:t>
            </a:r>
            <a:endParaRPr lang="de-DE" dirty="0">
              <a:solidFill>
                <a:srgbClr val="003867"/>
              </a:solidFill>
            </a:endParaRPr>
          </a:p>
        </p:txBody>
      </p:sp>
    </p:spTree>
    <p:extLst>
      <p:ext uri="{BB962C8B-B14F-4D97-AF65-F5344CB8AC3E}">
        <p14:creationId xmlns:p14="http://schemas.microsoft.com/office/powerpoint/2010/main" val="9865775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Picture 2" descr="ASCH_277"/>
          <p:cNvSpPr>
            <a:spLocks noChangeAspect="1" noChangeArrowheads="1"/>
          </p:cNvSpPr>
          <p:nvPr/>
        </p:nvSpPr>
        <p:spPr bwMode="auto">
          <a:xfrm>
            <a:off x="-33147000" y="-2362200"/>
            <a:ext cx="48999775" cy="2206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p>
        </p:txBody>
      </p:sp>
      <p:pic>
        <p:nvPicPr>
          <p:cNvPr id="12290" name="Bild 1" descr="ASCH_277.jpg"/>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b="10881"/>
          <a:stretch>
            <a:fillRect/>
          </a:stretch>
        </p:blipFill>
        <p:spPr bwMode="auto">
          <a:xfrm>
            <a:off x="0" y="0"/>
            <a:ext cx="9144000"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feld 1"/>
          <p:cNvSpPr txBox="1"/>
          <p:nvPr/>
        </p:nvSpPr>
        <p:spPr>
          <a:xfrm>
            <a:off x="1691680" y="4221088"/>
            <a:ext cx="6096541" cy="830997"/>
          </a:xfrm>
          <a:prstGeom prst="rect">
            <a:avLst/>
          </a:prstGeom>
          <a:noFill/>
        </p:spPr>
        <p:txBody>
          <a:bodyPr wrap="none" rtlCol="0">
            <a:spAutoFit/>
          </a:bodyPr>
          <a:lstStyle/>
          <a:p>
            <a:r>
              <a:rPr lang="de-DE" dirty="0" err="1" smtClean="0"/>
              <a:t>Cod</a:t>
            </a:r>
            <a:r>
              <a:rPr lang="de-DE" dirty="0" smtClean="0"/>
              <a:t> Asch </a:t>
            </a:r>
            <a:r>
              <a:rPr lang="de-DE" dirty="0"/>
              <a:t>277 - Karte </a:t>
            </a:r>
            <a:r>
              <a:rPr lang="de-DE" dirty="0" err="1" smtClean="0"/>
              <a:t>Krenitsin</a:t>
            </a:r>
            <a:r>
              <a:rPr lang="de-DE" dirty="0" smtClean="0"/>
              <a:t> </a:t>
            </a:r>
            <a:r>
              <a:rPr lang="de-DE" dirty="0" err="1" smtClean="0"/>
              <a:t>Lewaschow</a:t>
            </a:r>
            <a:endParaRPr lang="de-DE" dirty="0"/>
          </a:p>
          <a:p>
            <a:endParaRPr lang="de-DE" dirty="0"/>
          </a:p>
        </p:txBody>
      </p:sp>
    </p:spTree>
    <p:extLst>
      <p:ext uri="{BB962C8B-B14F-4D97-AF65-F5344CB8AC3E}">
        <p14:creationId xmlns:p14="http://schemas.microsoft.com/office/powerpoint/2010/main" val="223375116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p:txBody>
          <a:bodyPr/>
          <a:lstStyle/>
          <a:p>
            <a:endParaRPr lang="de-DE">
              <a:ea typeface="ＭＳ Ｐゴシック" pitchFamily="-123" charset="-128"/>
            </a:endParaRPr>
          </a:p>
        </p:txBody>
      </p:sp>
      <p:sp>
        <p:nvSpPr>
          <p:cNvPr id="47106" name="Rectangle 3"/>
          <p:cNvSpPr>
            <a:spLocks noGrp="1" noChangeArrowheads="1"/>
          </p:cNvSpPr>
          <p:nvPr>
            <p:ph type="body" idx="4294967295"/>
          </p:nvPr>
        </p:nvSpPr>
        <p:spPr/>
        <p:txBody>
          <a:bodyPr/>
          <a:lstStyle/>
          <a:p>
            <a:endParaRPr lang="de-DE">
              <a:ea typeface="ＭＳ Ｐゴシック" pitchFamily="-123" charset="-128"/>
            </a:endParaRPr>
          </a:p>
        </p:txBody>
      </p:sp>
      <p:pic>
        <p:nvPicPr>
          <p:cNvPr id="47107" name="Picture 4" descr="Ash-Objektetiketten_005"/>
          <p:cNvPicPr>
            <a:picLocks noChangeAspect="1" noChangeArrowheads="1"/>
          </p:cNvPicPr>
          <p:nvPr/>
        </p:nvPicPr>
        <p:blipFill>
          <a:blip r:embed="rId2"/>
          <a:srcRect/>
          <a:stretch>
            <a:fillRect/>
          </a:stretch>
        </p:blipFill>
        <p:spPr bwMode="auto">
          <a:xfrm>
            <a:off x="304800" y="0"/>
            <a:ext cx="7772400" cy="58293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descr="As342_343_344_1"/>
          <p:cNvPicPr>
            <a:picLocks noChangeAspect="1" noChangeArrowheads="1"/>
          </p:cNvPicPr>
          <p:nvPr/>
        </p:nvPicPr>
        <p:blipFill>
          <a:blip r:embed="rId3"/>
          <a:srcRect/>
          <a:stretch>
            <a:fillRect/>
          </a:stretch>
        </p:blipFill>
        <p:spPr bwMode="auto">
          <a:xfrm>
            <a:off x="323528" y="188640"/>
            <a:ext cx="6477000" cy="5951538"/>
          </a:xfrm>
          <a:prstGeom prst="rect">
            <a:avLst/>
          </a:prstGeom>
          <a:noFill/>
          <a:ln w="9525">
            <a:noFill/>
            <a:miter lim="800000"/>
            <a:headEnd/>
            <a:tailEnd/>
          </a:ln>
        </p:spPr>
      </p:pic>
      <p:sp>
        <p:nvSpPr>
          <p:cNvPr id="2" name="Textfeld 1"/>
          <p:cNvSpPr txBox="1"/>
          <p:nvPr/>
        </p:nvSpPr>
        <p:spPr>
          <a:xfrm>
            <a:off x="7092280" y="2420888"/>
            <a:ext cx="2118188" cy="1200328"/>
          </a:xfrm>
          <a:prstGeom prst="rect">
            <a:avLst/>
          </a:prstGeom>
          <a:noFill/>
        </p:spPr>
        <p:txBody>
          <a:bodyPr wrap="none" rtlCol="0">
            <a:spAutoFit/>
          </a:bodyPr>
          <a:lstStyle/>
          <a:p>
            <a:pPr algn="ctr"/>
            <a:r>
              <a:rPr lang="de-DE" dirty="0" smtClean="0">
                <a:solidFill>
                  <a:srgbClr val="003867"/>
                </a:solidFill>
              </a:rPr>
              <a:t>Ethnologische</a:t>
            </a:r>
          </a:p>
          <a:p>
            <a:pPr algn="ctr"/>
            <a:r>
              <a:rPr lang="de-DE" dirty="0" smtClean="0">
                <a:solidFill>
                  <a:srgbClr val="003867"/>
                </a:solidFill>
              </a:rPr>
              <a:t>Sammlung</a:t>
            </a:r>
          </a:p>
          <a:p>
            <a:pPr algn="ctr"/>
            <a:r>
              <a:rPr lang="de-DE" dirty="0" smtClean="0">
                <a:solidFill>
                  <a:srgbClr val="003867"/>
                </a:solidFill>
              </a:rPr>
              <a:t>As 342-344</a:t>
            </a:r>
            <a:endParaRPr lang="de-DE" dirty="0">
              <a:solidFill>
                <a:srgbClr val="003867"/>
              </a:solidFill>
            </a:endParaRPr>
          </a:p>
        </p:txBody>
      </p:sp>
    </p:spTree>
    <p:extLst>
      <p:ext uri="{BB962C8B-B14F-4D97-AF65-F5344CB8AC3E}">
        <p14:creationId xmlns:p14="http://schemas.microsoft.com/office/powerpoint/2010/main" val="273677428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As342_343_344_3"/>
          <p:cNvPicPr>
            <a:picLocks noChangeAspect="1" noChangeArrowheads="1"/>
          </p:cNvPicPr>
          <p:nvPr/>
        </p:nvPicPr>
        <p:blipFill>
          <a:blip r:embed="rId3"/>
          <a:srcRect/>
          <a:stretch>
            <a:fillRect/>
          </a:stretch>
        </p:blipFill>
        <p:spPr bwMode="auto">
          <a:xfrm>
            <a:off x="1096144" y="116632"/>
            <a:ext cx="6644208" cy="6120311"/>
          </a:xfrm>
          <a:prstGeom prst="rect">
            <a:avLst/>
          </a:prstGeom>
          <a:noFill/>
          <a:ln w="9525">
            <a:noFill/>
            <a:miter lim="800000"/>
            <a:headEnd/>
            <a:tailEnd/>
          </a:ln>
        </p:spPr>
      </p:pic>
    </p:spTree>
    <p:extLst>
      <p:ext uri="{BB962C8B-B14F-4D97-AF65-F5344CB8AC3E}">
        <p14:creationId xmlns:p14="http://schemas.microsoft.com/office/powerpoint/2010/main" val="333094046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UB_PP_Standardpräsentation">
  <a:themeElements>
    <a:clrScheme name="Standardpräsentation_SUB-Göttingen_ne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präsentation_SUB-Göttingen_neu">
      <a:majorFont>
        <a:latin typeface="Arial"/>
        <a:ea typeface=""/>
        <a:cs typeface="Arial"/>
      </a:majorFont>
      <a:minorFont>
        <a:latin typeface="Arial"/>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präsentation_SUB-Göttingen_ne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präsentation_SUB-Göttingen_neu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präsentation_SUB-Göttingen_neu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präsentation_SUB-Göttingen_neu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präsentation_SUB-Göttingen_neu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präsentation_SUB-Göttingen_neu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präsentation_SUB-Göttingen_neu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präsentation_SUB-Göttingen_neu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präsentation_SUB-Göttingen_neu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präsentation_SUB-Göttingen_neu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präsentation_SUB-Göttingen_neu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präsentation_SUB-Göttingen_neu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SUB_PP_Standardpräsentation</Template>
  <TotalTime>0</TotalTime>
  <Words>665</Words>
  <Application>Microsoft Macintosh PowerPoint</Application>
  <PresentationFormat>Bildschirmpräsentation (4:3)</PresentationFormat>
  <Paragraphs>91</Paragraphs>
  <Slides>24</Slides>
  <Notes>15</Notes>
  <HiddenSlides>0</HiddenSlides>
  <MMClips>0</MMClips>
  <ScaleCrop>false</ScaleCrop>
  <HeadingPairs>
    <vt:vector size="4" baseType="variant">
      <vt:variant>
        <vt:lpstr>Design</vt:lpstr>
      </vt:variant>
      <vt:variant>
        <vt:i4>1</vt:i4>
      </vt:variant>
      <vt:variant>
        <vt:lpstr>Folientitel</vt:lpstr>
      </vt:variant>
      <vt:variant>
        <vt:i4>24</vt:i4>
      </vt:variant>
    </vt:vector>
  </HeadingPairs>
  <TitlesOfParts>
    <vt:vector size="25" baseType="lpstr">
      <vt:lpstr>SUB_PP_Standardpräsentation</vt:lpstr>
      <vt:lpstr>„... dass die Wissenschaften dort immerfort wie bisher glänzen mögen!“ </vt:lpstr>
      <vt:lpstr> </vt:lpstr>
      <vt:lpstr>Die Sammlung ist heterogen und besteht aus: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ältestes erhaltenes Schamanengewand – von Merck???</vt:lpstr>
      <vt:lpstr>PowerPoint-Präsentation</vt:lpstr>
      <vt:lpstr>Von Aschs Nota und Briefe </vt:lpstr>
      <vt:lpstr>   Schamanengewand  was spricht für tungusische Herkunft?</vt:lpstr>
      <vt:lpstr>PowerPoint-Präsentation</vt:lpstr>
      <vt:lpstr>...sind eher typisch für burjatische Schamanen</vt:lpstr>
      <vt:lpstr>Evenken - Tungusen</vt:lpstr>
      <vt:lpstr>Falsche Fährte von Asch gelegt   und von Buchholz 1961 aufgegriffen   durch häufiges Zitieren zum Fakt geworden</vt:lpstr>
      <vt:lpstr>Entwicklung von interoperablen Standards für die Kontextualisierung heterogener Objekte am Beispiel der Provenienz Asch</vt:lpstr>
      <vt:lpstr>PowerPoint-Präsentation</vt:lpstr>
      <vt:lpstr>Zusätzliche Dokumente zu den Sammlungsstücken sollen verlinkt werden, als Evidenzen für die Provenienz</vt:lpstr>
      <vt:lpstr>PowerPoint-Präsentation</vt:lpstr>
      <vt:lpstr>PowerPoint-Präsentation</vt:lpstr>
    </vt:vector>
  </TitlesOfParts>
  <Company>SUB Göttingen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der Präsentation</dc:title>
  <dc:creator>Haeberli</dc:creator>
  <cp:lastModifiedBy>Gudrun Bucher</cp:lastModifiedBy>
  <cp:revision>66</cp:revision>
  <dcterms:created xsi:type="dcterms:W3CDTF">2012-08-10T09:18:59Z</dcterms:created>
  <dcterms:modified xsi:type="dcterms:W3CDTF">2015-10-05T21:30:05Z</dcterms:modified>
</cp:coreProperties>
</file>